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58" r:id="rId5"/>
    <p:sldId id="259" r:id="rId6"/>
    <p:sldId id="260" r:id="rId7"/>
    <p:sldId id="261" r:id="rId8"/>
    <p:sldId id="262" r:id="rId9"/>
    <p:sldId id="263" r:id="rId10"/>
    <p:sldId id="280" r:id="rId11"/>
    <p:sldId id="264" r:id="rId12"/>
    <p:sldId id="267" r:id="rId13"/>
    <p:sldId id="268" r:id="rId14"/>
    <p:sldId id="265" r:id="rId15"/>
    <p:sldId id="269" r:id="rId16"/>
    <p:sldId id="270" r:id="rId17"/>
    <p:sldId id="271" r:id="rId18"/>
    <p:sldId id="272" r:id="rId19"/>
    <p:sldId id="273" r:id="rId20"/>
    <p:sldId id="275" r:id="rId21"/>
    <p:sldId id="277" r:id="rId22"/>
    <p:sldId id="278" r:id="rId23"/>
    <p:sldId id="279"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418B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104" d="100"/>
          <a:sy n="104" d="100"/>
        </p:scale>
        <p:origin x="87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578EA-2EA7-C764-5EEB-B9AE4DFC3BA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7B3FF39E-6F58-D5CC-FA64-1F99463B69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2C30BBFA-326A-CDBF-A579-06901D6ECFC8}"/>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5" name="Marcador de pie de página 4">
            <a:extLst>
              <a:ext uri="{FF2B5EF4-FFF2-40B4-BE49-F238E27FC236}">
                <a16:creationId xmlns:a16="http://schemas.microsoft.com/office/drawing/2014/main" id="{A045DAF3-C0C7-C1AB-B572-A40A27E3C694}"/>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1EFABB1-A28A-0E29-0331-8CE4AFD84FE8}"/>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3287502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DBBD8C-1C7F-DE0B-837A-ADC388ABD38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5E4B4C41-68C6-4E79-3932-D4F1E3AD052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B2A2E5F-4764-94E8-B12F-C6D77F2BE7B4}"/>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5" name="Marcador de pie de página 4">
            <a:extLst>
              <a:ext uri="{FF2B5EF4-FFF2-40B4-BE49-F238E27FC236}">
                <a16:creationId xmlns:a16="http://schemas.microsoft.com/office/drawing/2014/main" id="{4E387F89-C92C-35E8-7E76-62B04DDE3363}"/>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883A537-7F81-39C9-B1B3-BA5EF614C2B0}"/>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1236631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E14244E-B25F-A8D4-E699-842441D9A5B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0CD36A89-0823-F51A-E38D-BEE42FCF441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FF861354-C84B-9223-704E-1EEC6F5B7831}"/>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5" name="Marcador de pie de página 4">
            <a:extLst>
              <a:ext uri="{FF2B5EF4-FFF2-40B4-BE49-F238E27FC236}">
                <a16:creationId xmlns:a16="http://schemas.microsoft.com/office/drawing/2014/main" id="{2AB3CCE4-8DCD-FFBF-973D-AF0D162FAEA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15EBC8A-9254-6432-FA87-E9E2187D97F2}"/>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415974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FDC73-C296-9801-2E7D-EBE9D63AB50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49B4B88-233A-C068-3016-3449FB123A2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508946B-D8EA-EBDF-0329-719889583AB0}"/>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5" name="Marcador de pie de página 4">
            <a:extLst>
              <a:ext uri="{FF2B5EF4-FFF2-40B4-BE49-F238E27FC236}">
                <a16:creationId xmlns:a16="http://schemas.microsoft.com/office/drawing/2014/main" id="{19190448-9300-4933-0BD9-269C54A8E1F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9FA3108-C733-92F2-5B57-81708756986C}"/>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827459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F3FE2A-D759-90A3-8EBF-C20AAEE0504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D71E57DF-FE0B-354C-250A-D6B5B537B1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507A261-2A21-2591-C9EE-BE2E0D4EE396}"/>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5" name="Marcador de pie de página 4">
            <a:extLst>
              <a:ext uri="{FF2B5EF4-FFF2-40B4-BE49-F238E27FC236}">
                <a16:creationId xmlns:a16="http://schemas.microsoft.com/office/drawing/2014/main" id="{B958AB8B-5266-537E-A4AF-CD2F08F9CD2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2033C88-8041-BA5D-AA54-73219B1A5834}"/>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342272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45B216-5322-9F58-38C5-16D1077CCC6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7563C1C7-AC21-6846-2333-666D9193D5B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B5B21F0F-1C25-8C32-70DF-0DD0CE12EBB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EA894E8B-3B50-F6FE-56F9-7067A46440F9}"/>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6" name="Marcador de pie de página 5">
            <a:extLst>
              <a:ext uri="{FF2B5EF4-FFF2-40B4-BE49-F238E27FC236}">
                <a16:creationId xmlns:a16="http://schemas.microsoft.com/office/drawing/2014/main" id="{14B8B4A3-02B6-F149-3579-DC7B330DCEAC}"/>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0EC7438D-A732-4408-BCD5-E963C48FF488}"/>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83167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2B72D-297D-EB78-0DD1-B6689823840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C302D076-B64F-C4BF-05F5-C8A39F5498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C0E56D5-271F-C9AD-90F3-429957B291E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EEB814CD-266F-2B33-3C4B-606031C01C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53F60EF-5603-379E-C5A7-CDF5B11D9BA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659BB4E4-A1AB-BEFE-EAF6-00C1F6398AEB}"/>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8" name="Marcador de pie de página 7">
            <a:extLst>
              <a:ext uri="{FF2B5EF4-FFF2-40B4-BE49-F238E27FC236}">
                <a16:creationId xmlns:a16="http://schemas.microsoft.com/office/drawing/2014/main" id="{90BB02C2-29D8-3CA3-206B-34C339B91E45}"/>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CBB556FC-A95B-5E93-50FF-09464C08B987}"/>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1516807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9A120C-97CC-4F7F-A698-967E28E948B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68770100-82BA-7155-67D2-10AEC8BE3852}"/>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4" name="Marcador de pie de página 3">
            <a:extLst>
              <a:ext uri="{FF2B5EF4-FFF2-40B4-BE49-F238E27FC236}">
                <a16:creationId xmlns:a16="http://schemas.microsoft.com/office/drawing/2014/main" id="{9CE92531-DCCC-77AA-3994-D69FC26C43BA}"/>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75685A7A-BF3D-AD89-CDB7-8EA93B1ADFD1}"/>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2370526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5254728-2398-442B-376E-A7B919AF2D49}"/>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3" name="Marcador de pie de página 2">
            <a:extLst>
              <a:ext uri="{FF2B5EF4-FFF2-40B4-BE49-F238E27FC236}">
                <a16:creationId xmlns:a16="http://schemas.microsoft.com/office/drawing/2014/main" id="{EAE00994-6C3A-F3CF-B55B-57C9F0B029F4}"/>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B68567B5-9B8F-1EE3-C9ED-C06E58B15567}"/>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4006072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91AE35-FB90-DD92-BBFB-5A811683A6A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B6FE0E2-4D6C-F95D-AE78-3412A43998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92D22FEA-10B9-EC05-278F-E30065F43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54F7AE5-A2C1-DD08-24F4-E68AE1B86AB3}"/>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6" name="Marcador de pie de página 5">
            <a:extLst>
              <a:ext uri="{FF2B5EF4-FFF2-40B4-BE49-F238E27FC236}">
                <a16:creationId xmlns:a16="http://schemas.microsoft.com/office/drawing/2014/main" id="{1BCF1241-BB3E-AFD2-EEBC-8CC8345B6DE6}"/>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67C7FC00-1EE1-A6EA-8665-157991217483}"/>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179622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597F4-5D01-C5BD-76A6-350B61F9D77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DA577F30-77F8-60F5-3C07-A8D26C808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7FA82CAE-8484-9406-28E6-8CD824BCF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AC5DE6E-2CDB-D0D9-BF19-45ED1BAA270D}"/>
              </a:ext>
            </a:extLst>
          </p:cNvPr>
          <p:cNvSpPr>
            <a:spLocks noGrp="1"/>
          </p:cNvSpPr>
          <p:nvPr>
            <p:ph type="dt" sz="half" idx="10"/>
          </p:nvPr>
        </p:nvSpPr>
        <p:spPr/>
        <p:txBody>
          <a:bodyPr/>
          <a:lstStyle/>
          <a:p>
            <a:fld id="{E84C24BA-241F-4143-B2A4-CCB0A521BEC0}" type="datetimeFigureOut">
              <a:rPr lang="en-US" smtClean="0"/>
              <a:t>1/28/2025</a:t>
            </a:fld>
            <a:endParaRPr lang="en-US"/>
          </a:p>
        </p:txBody>
      </p:sp>
      <p:sp>
        <p:nvSpPr>
          <p:cNvPr id="6" name="Marcador de pie de página 5">
            <a:extLst>
              <a:ext uri="{FF2B5EF4-FFF2-40B4-BE49-F238E27FC236}">
                <a16:creationId xmlns:a16="http://schemas.microsoft.com/office/drawing/2014/main" id="{1F181C12-017A-7C4C-8C6F-293CF055144A}"/>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3865F21-76DB-5C8C-7B62-EA920E98DD0C}"/>
              </a:ext>
            </a:extLst>
          </p:cNvPr>
          <p:cNvSpPr>
            <a:spLocks noGrp="1"/>
          </p:cNvSpPr>
          <p:nvPr>
            <p:ph type="sldNum" sz="quarter" idx="12"/>
          </p:nvPr>
        </p:nvSpPr>
        <p:spPr/>
        <p:txBody>
          <a:bodyPr/>
          <a:lstStyle/>
          <a:p>
            <a:fld id="{68D74F94-D6E0-47F3-8B70-B3D55EAC726E}" type="slidenum">
              <a:rPr lang="en-US" smtClean="0"/>
              <a:t>‹Nº›</a:t>
            </a:fld>
            <a:endParaRPr lang="en-US"/>
          </a:p>
        </p:txBody>
      </p:sp>
    </p:spTree>
    <p:extLst>
      <p:ext uri="{BB962C8B-B14F-4D97-AF65-F5344CB8AC3E}">
        <p14:creationId xmlns:p14="http://schemas.microsoft.com/office/powerpoint/2010/main" val="4247795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2070A36-5C1F-7DD2-3886-8E1F23CA5A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Marcador de texto 2">
            <a:extLst>
              <a:ext uri="{FF2B5EF4-FFF2-40B4-BE49-F238E27FC236}">
                <a16:creationId xmlns:a16="http://schemas.microsoft.com/office/drawing/2014/main" id="{A53E77B5-7AA1-41D0-B9DF-B8C24EF39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fecha 3">
            <a:extLst>
              <a:ext uri="{FF2B5EF4-FFF2-40B4-BE49-F238E27FC236}">
                <a16:creationId xmlns:a16="http://schemas.microsoft.com/office/drawing/2014/main" id="{481DC335-E50C-FB10-8F44-8DBCC698B7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Segoe UI" panose="020B0502040204020203" pitchFamily="34" charset="0"/>
              </a:defRPr>
            </a:lvl1pPr>
          </a:lstStyle>
          <a:p>
            <a:fld id="{E84C24BA-241F-4143-B2A4-CCB0A521BEC0}" type="datetimeFigureOut">
              <a:rPr lang="en-US" smtClean="0"/>
              <a:pPr/>
              <a:t>1/28/2025</a:t>
            </a:fld>
            <a:endParaRPr lang="en-US" dirty="0"/>
          </a:p>
        </p:txBody>
      </p:sp>
      <p:sp>
        <p:nvSpPr>
          <p:cNvPr id="5" name="Marcador de pie de página 4">
            <a:extLst>
              <a:ext uri="{FF2B5EF4-FFF2-40B4-BE49-F238E27FC236}">
                <a16:creationId xmlns:a16="http://schemas.microsoft.com/office/drawing/2014/main" id="{1BE21E5B-0D96-1348-4ED0-68247700BA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Segoe UI" panose="020B0502040204020203" pitchFamily="34" charset="0"/>
              </a:defRPr>
            </a:lvl1pPr>
          </a:lstStyle>
          <a:p>
            <a:endParaRPr lang="en-US" dirty="0"/>
          </a:p>
        </p:txBody>
      </p:sp>
      <p:sp>
        <p:nvSpPr>
          <p:cNvPr id="6" name="Marcador de número de diapositiva 5">
            <a:extLst>
              <a:ext uri="{FF2B5EF4-FFF2-40B4-BE49-F238E27FC236}">
                <a16:creationId xmlns:a16="http://schemas.microsoft.com/office/drawing/2014/main" id="{FD40FB5D-28AB-9A20-1E56-10884CEC27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Segoe UI" panose="020B0502040204020203" pitchFamily="34" charset="0"/>
              </a:defRPr>
            </a:lvl1pPr>
          </a:lstStyle>
          <a:p>
            <a:fld id="{68D74F94-D6E0-47F3-8B70-B3D55EAC726E}" type="slidenum">
              <a:rPr lang="en-US" smtClean="0"/>
              <a:pPr/>
              <a:t>‹Nº›</a:t>
            </a:fld>
            <a:endParaRPr lang="en-US" dirty="0"/>
          </a:p>
        </p:txBody>
      </p:sp>
    </p:spTree>
    <p:extLst>
      <p:ext uri="{BB962C8B-B14F-4D97-AF65-F5344CB8AC3E}">
        <p14:creationId xmlns:p14="http://schemas.microsoft.com/office/powerpoint/2010/main" val="1353646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atavizcatalogue.com/" TargetMode="External"/><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hyperlink" Target="https://www.data-to-viz.com/" TargetMode="External"/><Relationship Id="rId5" Type="http://schemas.openxmlformats.org/officeDocument/2006/relationships/hyperlink" Target="https://github.com/Financial-Times/chart-doctor/tree/main/visual-vocabulary" TargetMode="External"/><Relationship Id="rId4" Type="http://schemas.openxmlformats.org/officeDocument/2006/relationships/hyperlink" Target="https://datavizproject.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datapears.com/blog" TargetMode="External"/><Relationship Id="rId13" Type="http://schemas.openxmlformats.org/officeDocument/2006/relationships/hyperlink" Target="https://color.adobe.com/es/create/color-wheel" TargetMode="External"/><Relationship Id="rId3" Type="http://schemas.openxmlformats.org/officeDocument/2006/relationships/hyperlink" Target="https://gorilla.bi/blog/" TargetMode="External"/><Relationship Id="rId7" Type="http://schemas.openxmlformats.org/officeDocument/2006/relationships/hyperlink" Target="https://kerrykolosko.com/" TargetMode="External"/><Relationship Id="rId12" Type="http://schemas.openxmlformats.org/officeDocument/2006/relationships/hyperlink" Target="https://powerbithemegenerator.bibb.pro/"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hyperlink" Target="https://www.datavizclarity.com/blog" TargetMode="External"/><Relationship Id="rId11" Type="http://schemas.openxmlformats.org/officeDocument/2006/relationships/hyperlink" Target="https://www.flaticon.es/" TargetMode="External"/><Relationship Id="rId5" Type="http://schemas.openxmlformats.org/officeDocument/2006/relationships/hyperlink" Target="https://www.storytellingwithdata.com/" TargetMode="External"/><Relationship Id="rId10" Type="http://schemas.openxmlformats.org/officeDocument/2006/relationships/hyperlink" Target="https://coolors.co/" TargetMode="External"/><Relationship Id="rId4" Type="http://schemas.openxmlformats.org/officeDocument/2006/relationships/hyperlink" Target="https://www.duarte.com/resources/" TargetMode="External"/><Relationship Id="rId9" Type="http://schemas.openxmlformats.org/officeDocument/2006/relationships/hyperlink" Target="https://projects.susielu.com/viz-palett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C3DB6CE-B855-4AD2-8FB5-3C271542C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Una persona que busca un papel en una mesa llena de papel y notas adhesivas">
            <a:extLst>
              <a:ext uri="{FF2B5EF4-FFF2-40B4-BE49-F238E27FC236}">
                <a16:creationId xmlns:a16="http://schemas.microsoft.com/office/drawing/2014/main" id="{EEE9B04D-441A-3FAF-E7C4-AD67E62BB33C}"/>
              </a:ext>
            </a:extLst>
          </p:cNvPr>
          <p:cNvPicPr>
            <a:picLocks noChangeAspect="1"/>
          </p:cNvPicPr>
          <p:nvPr/>
        </p:nvPicPr>
        <p:blipFill>
          <a:blip r:embed="rId2">
            <a:alphaModFix amt="35000"/>
          </a:blip>
          <a:srcRect t="8913" b="6817"/>
          <a:stretch/>
        </p:blipFill>
        <p:spPr>
          <a:xfrm>
            <a:off x="-24" y="-3"/>
            <a:ext cx="12192000" cy="6858000"/>
          </a:xfrm>
          <a:prstGeom prst="rect">
            <a:avLst/>
          </a:prstGeom>
        </p:spPr>
      </p:pic>
      <p:sp>
        <p:nvSpPr>
          <p:cNvPr id="4" name="CuadroTexto 3">
            <a:extLst>
              <a:ext uri="{FF2B5EF4-FFF2-40B4-BE49-F238E27FC236}">
                <a16:creationId xmlns:a16="http://schemas.microsoft.com/office/drawing/2014/main" id="{91611FCB-56E8-A395-5EC9-477BBA049229}"/>
              </a:ext>
            </a:extLst>
          </p:cNvPr>
          <p:cNvSpPr txBox="1"/>
          <p:nvPr/>
        </p:nvSpPr>
        <p:spPr>
          <a:xfrm>
            <a:off x="7710640" y="6478205"/>
            <a:ext cx="4481360" cy="369333"/>
          </a:xfrm>
          <a:prstGeom prst="rect">
            <a:avLst/>
          </a:prstGeom>
        </p:spPr>
        <p:txBody>
          <a:bodyPr vert="horz" lIns="91440" tIns="45720" rIns="91440" bIns="45720" rtlCol="0">
            <a:normAutofit/>
          </a:bodyPr>
          <a:lstStyle/>
          <a:p>
            <a:pPr algn="r">
              <a:lnSpc>
                <a:spcPct val="90000"/>
              </a:lnSpc>
              <a:spcBef>
                <a:spcPts val="1000"/>
              </a:spcBef>
            </a:pPr>
            <a:r>
              <a:rPr lang="en-US" kern="1200" dirty="0">
                <a:solidFill>
                  <a:schemeClr val="tx1"/>
                </a:solidFill>
                <a:latin typeface="Segoe UI" panose="020B0502040204020203" pitchFamily="34" charset="0"/>
                <a:cs typeface="Segoe UI" panose="020B0502040204020203" pitchFamily="34" charset="0"/>
              </a:rPr>
              <a:t>Data </a:t>
            </a:r>
            <a:r>
              <a:rPr lang="en-US" kern="1200" noProof="0" dirty="0">
                <a:solidFill>
                  <a:schemeClr val="tx1"/>
                </a:solidFill>
                <a:latin typeface="Segoe UI" panose="020B0502040204020203" pitchFamily="34" charset="0"/>
                <a:cs typeface="Segoe UI" panose="020B0502040204020203" pitchFamily="34" charset="0"/>
              </a:rPr>
              <a:t>Visualization</a:t>
            </a:r>
            <a:r>
              <a:rPr lang="en-US" kern="1200" dirty="0">
                <a:solidFill>
                  <a:schemeClr val="tx1"/>
                </a:solidFill>
                <a:latin typeface="Segoe UI" panose="020B0502040204020203" pitchFamily="34" charset="0"/>
                <a:cs typeface="Segoe UI" panose="020B0502040204020203" pitchFamily="34" charset="0"/>
              </a:rPr>
              <a:t> &amp; </a:t>
            </a:r>
            <a:r>
              <a:rPr lang="en-US" kern="1200" noProof="0" dirty="0">
                <a:solidFill>
                  <a:schemeClr val="tx1"/>
                </a:solidFill>
                <a:latin typeface="Segoe UI" panose="020B0502040204020203" pitchFamily="34" charset="0"/>
                <a:cs typeface="Segoe UI" panose="020B0502040204020203" pitchFamily="34" charset="0"/>
              </a:rPr>
              <a:t>Storytelling</a:t>
            </a:r>
            <a:endParaRPr lang="en-US" kern="1200" dirty="0">
              <a:solidFill>
                <a:schemeClr val="tx1"/>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A53956D5-2D2C-AB32-E125-901780B00472}"/>
              </a:ext>
            </a:extLst>
          </p:cNvPr>
          <p:cNvSpPr txBox="1"/>
          <p:nvPr/>
        </p:nvSpPr>
        <p:spPr>
          <a:xfrm>
            <a:off x="66674" y="256174"/>
            <a:ext cx="8124825" cy="646331"/>
          </a:xfrm>
          <a:prstGeom prst="rect">
            <a:avLst/>
          </a:prstGeom>
          <a:noFill/>
        </p:spPr>
        <p:txBody>
          <a:bodyPr wrap="square">
            <a:spAutoFit/>
          </a:bodyPr>
          <a:lstStyle/>
          <a:p>
            <a:pPr>
              <a:spcAft>
                <a:spcPts val="600"/>
              </a:spcAft>
            </a:pPr>
            <a:r>
              <a:rPr lang="es-419" sz="3600" b="1" dirty="0">
                <a:latin typeface="Segoe UI" panose="020B0502040204020203" pitchFamily="34" charset="0"/>
              </a:rPr>
              <a:t>¿Qué es la visualización de datos?</a:t>
            </a:r>
            <a:endParaRPr lang="en-US" sz="3600" b="1" dirty="0">
              <a:latin typeface="Segoe UI" panose="020B0502040204020203" pitchFamily="34" charset="0"/>
            </a:endParaRPr>
          </a:p>
        </p:txBody>
      </p:sp>
      <p:sp>
        <p:nvSpPr>
          <p:cNvPr id="8" name="CuadroTexto 7">
            <a:extLst>
              <a:ext uri="{FF2B5EF4-FFF2-40B4-BE49-F238E27FC236}">
                <a16:creationId xmlns:a16="http://schemas.microsoft.com/office/drawing/2014/main" id="{8EEC7D25-EC20-287B-A387-10F6A471783E}"/>
              </a:ext>
            </a:extLst>
          </p:cNvPr>
          <p:cNvSpPr txBox="1"/>
          <p:nvPr/>
        </p:nvSpPr>
        <p:spPr>
          <a:xfrm>
            <a:off x="133350" y="1214139"/>
            <a:ext cx="8505825" cy="369332"/>
          </a:xfrm>
          <a:prstGeom prst="rect">
            <a:avLst/>
          </a:prstGeom>
          <a:noFill/>
        </p:spPr>
        <p:txBody>
          <a:bodyPr wrap="square">
            <a:spAutoFit/>
          </a:bodyPr>
          <a:lstStyle/>
          <a:p>
            <a:pPr algn="l">
              <a:spcAft>
                <a:spcPts val="600"/>
              </a:spcAft>
            </a:pPr>
            <a:r>
              <a:rPr lang="es-419" b="0" i="0" u="none" strike="noStrike" baseline="0" dirty="0">
                <a:latin typeface="Segoe UI" panose="020B0502040204020203" pitchFamily="34" charset="0"/>
                <a:cs typeface="Segoe UI" panose="020B0502040204020203" pitchFamily="34" charset="0"/>
              </a:rPr>
              <a:t>Es la representación de datos </a:t>
            </a:r>
            <a:r>
              <a:rPr lang="es-419" b="0" i="0" u="none" strike="noStrike" baseline="0" noProof="0" dirty="0">
                <a:latin typeface="Segoe UI" panose="020B0502040204020203" pitchFamily="34" charset="0"/>
                <a:cs typeface="Segoe UI" panose="020B0502040204020203" pitchFamily="34" charset="0"/>
              </a:rPr>
              <a:t>mediante</a:t>
            </a:r>
            <a:r>
              <a:rPr lang="en-US" b="0" i="0" u="none" strike="noStrike" baseline="0" dirty="0">
                <a:latin typeface="Segoe UI" panose="020B0502040204020203" pitchFamily="34" charset="0"/>
                <a:cs typeface="Segoe UI" panose="020B0502040204020203" pitchFamily="34" charset="0"/>
              </a:rPr>
              <a:t> </a:t>
            </a:r>
            <a:r>
              <a:rPr lang="es-419" b="0" i="0" u="none" strike="noStrike" baseline="0" noProof="0" dirty="0">
                <a:latin typeface="Segoe UI" panose="020B0502040204020203" pitchFamily="34" charset="0"/>
                <a:cs typeface="Segoe UI" panose="020B0502040204020203" pitchFamily="34" charset="0"/>
              </a:rPr>
              <a:t>atributos visuales fáciles de entender</a:t>
            </a:r>
            <a:endParaRPr lang="es-419" noProof="0" dirty="0">
              <a:latin typeface="Segoe UI" panose="020B0502040204020203" pitchFamily="34" charset="0"/>
              <a:cs typeface="Segoe UI" panose="020B0502040204020203" pitchFamily="34" charset="0"/>
            </a:endParaRPr>
          </a:p>
        </p:txBody>
      </p:sp>
      <p:sp>
        <p:nvSpPr>
          <p:cNvPr id="11" name="CuadroTexto 10">
            <a:extLst>
              <a:ext uri="{FF2B5EF4-FFF2-40B4-BE49-F238E27FC236}">
                <a16:creationId xmlns:a16="http://schemas.microsoft.com/office/drawing/2014/main" id="{0639BFFF-D53B-BFA6-0582-7DCE88D250CA}"/>
              </a:ext>
            </a:extLst>
          </p:cNvPr>
          <p:cNvSpPr txBox="1"/>
          <p:nvPr/>
        </p:nvSpPr>
        <p:spPr>
          <a:xfrm>
            <a:off x="66674" y="2570271"/>
            <a:ext cx="6094476" cy="646331"/>
          </a:xfrm>
          <a:prstGeom prst="rect">
            <a:avLst/>
          </a:prstGeom>
          <a:noFill/>
        </p:spPr>
        <p:txBody>
          <a:bodyPr wrap="square">
            <a:spAutoFit/>
          </a:bodyPr>
          <a:lstStyle/>
          <a:p>
            <a:pPr>
              <a:spcAft>
                <a:spcPts val="600"/>
              </a:spcAft>
            </a:pPr>
            <a:r>
              <a:rPr lang="es-419" sz="3600" b="1" dirty="0">
                <a:latin typeface="Segoe UI" panose="020B0502040204020203" pitchFamily="34" charset="0"/>
              </a:rPr>
              <a:t>¿Por qué es importante?</a:t>
            </a:r>
            <a:endParaRPr lang="en-US" sz="3600" b="1" dirty="0">
              <a:latin typeface="Segoe UI" panose="020B0502040204020203" pitchFamily="34" charset="0"/>
            </a:endParaRPr>
          </a:p>
        </p:txBody>
      </p:sp>
      <p:sp>
        <p:nvSpPr>
          <p:cNvPr id="14" name="CuadroTexto 13">
            <a:extLst>
              <a:ext uri="{FF2B5EF4-FFF2-40B4-BE49-F238E27FC236}">
                <a16:creationId xmlns:a16="http://schemas.microsoft.com/office/drawing/2014/main" id="{14654995-7E2C-46DE-EAE6-D0735CE66AEA}"/>
              </a:ext>
            </a:extLst>
          </p:cNvPr>
          <p:cNvSpPr txBox="1"/>
          <p:nvPr/>
        </p:nvSpPr>
        <p:spPr>
          <a:xfrm>
            <a:off x="133350" y="3428997"/>
            <a:ext cx="6637401" cy="1354217"/>
          </a:xfrm>
          <a:prstGeom prst="rect">
            <a:avLst/>
          </a:prstGeom>
          <a:noFill/>
        </p:spPr>
        <p:txBody>
          <a:bodyPr wrap="square">
            <a:spAutoFit/>
          </a:bodyPr>
          <a:lstStyle/>
          <a:p>
            <a:pPr>
              <a:spcAft>
                <a:spcPts val="600"/>
              </a:spcAft>
            </a:pPr>
            <a:r>
              <a:rPr lang="es-419" dirty="0">
                <a:latin typeface="Segoe UI" panose="020B0502040204020203" pitchFamily="34" charset="0"/>
              </a:rPr>
              <a:t>Nos ayuda a comprender de manera visual las tendencias, patrones y valores atípicos de nuestros datos</a:t>
            </a:r>
          </a:p>
          <a:p>
            <a:pPr>
              <a:spcAft>
                <a:spcPts val="600"/>
              </a:spcAft>
            </a:pPr>
            <a:endParaRPr lang="es-419" dirty="0">
              <a:latin typeface="Segoe UI" panose="020B0502040204020203" pitchFamily="34" charset="0"/>
            </a:endParaRPr>
          </a:p>
          <a:p>
            <a:pPr>
              <a:spcAft>
                <a:spcPts val="600"/>
              </a:spcAft>
            </a:pPr>
            <a:r>
              <a:rPr lang="es-419" dirty="0">
                <a:latin typeface="Segoe UI" panose="020B0502040204020203" pitchFamily="34" charset="0"/>
              </a:rPr>
              <a:t>Nos permite tomar decisiones informadas basadas en datos</a:t>
            </a:r>
            <a:endParaRPr lang="en-US" dirty="0">
              <a:latin typeface="Segoe UI" panose="020B0502040204020203" pitchFamily="34" charset="0"/>
            </a:endParaRPr>
          </a:p>
        </p:txBody>
      </p:sp>
    </p:spTree>
    <p:extLst>
      <p:ext uri="{BB962C8B-B14F-4D97-AF65-F5344CB8AC3E}">
        <p14:creationId xmlns:p14="http://schemas.microsoft.com/office/powerpoint/2010/main" val="1434241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B1AB8AFB-387E-29F3-B072-3C06332E2BB5}"/>
              </a:ext>
            </a:extLst>
          </p:cNvPr>
          <p:cNvGrpSpPr/>
          <p:nvPr/>
        </p:nvGrpSpPr>
        <p:grpSpPr>
          <a:xfrm>
            <a:off x="77467" y="1034263"/>
            <a:ext cx="4039884" cy="769441"/>
            <a:chOff x="99060" y="954235"/>
            <a:chExt cx="4039884" cy="769441"/>
          </a:xfrm>
        </p:grpSpPr>
        <p:sp>
          <p:nvSpPr>
            <p:cNvPr id="5" name="CuadroTexto 4">
              <a:extLst>
                <a:ext uri="{FF2B5EF4-FFF2-40B4-BE49-F238E27FC236}">
                  <a16:creationId xmlns:a16="http://schemas.microsoft.com/office/drawing/2014/main" id="{6F70DE6C-C335-1118-EDDF-083DE706FE29}"/>
                </a:ext>
              </a:extLst>
            </p:cNvPr>
            <p:cNvSpPr txBox="1"/>
            <p:nvPr/>
          </p:nvSpPr>
          <p:spPr>
            <a:xfrm>
              <a:off x="1011696" y="954235"/>
              <a:ext cx="3127248" cy="769441"/>
            </a:xfrm>
            <a:prstGeom prst="rect">
              <a:avLst/>
            </a:prstGeom>
            <a:noFill/>
          </p:spPr>
          <p:txBody>
            <a:bodyPr wrap="square">
              <a:spAutoFit/>
            </a:bodyPr>
            <a:lstStyle/>
            <a:p>
              <a:r>
                <a:rPr lang="es-419" sz="1600" b="1" dirty="0">
                  <a:latin typeface="Segoe UI" panose="020B0502040204020203" pitchFamily="34" charset="0"/>
                </a:rPr>
                <a:t>Directivos</a:t>
              </a:r>
              <a:endParaRPr lang="es-419" sz="1800" b="1" dirty="0">
                <a:latin typeface="Segoe UI" panose="020B0502040204020203" pitchFamily="34" charset="0"/>
              </a:endParaRPr>
            </a:p>
            <a:p>
              <a:r>
                <a:rPr lang="es-419" sz="1400" dirty="0">
                  <a:latin typeface="Segoe UI" panose="020B0502040204020203" pitchFamily="34" charset="0"/>
                </a:rPr>
                <a:t>Necesitan información a alto nivel, indicadores claves (KPI)</a:t>
              </a:r>
            </a:p>
          </p:txBody>
        </p:sp>
        <p:pic>
          <p:nvPicPr>
            <p:cNvPr id="9" name="Imagen 8">
              <a:extLst>
                <a:ext uri="{FF2B5EF4-FFF2-40B4-BE49-F238E27FC236}">
                  <a16:creationId xmlns:a16="http://schemas.microsoft.com/office/drawing/2014/main" id="{485E42D7-9087-E027-360C-C30A60EC7B6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62057" y1="36866" x2="62057" y2="36866"/>
                          <a14:foregroundMark x1="56383" y1="89401" x2="56383" y2="89401"/>
                        </a14:backgroundRemoval>
                      </a14:imgEffect>
                    </a14:imgLayer>
                  </a14:imgProps>
                </a:ext>
              </a:extLst>
            </a:blip>
            <a:stretch>
              <a:fillRect/>
            </a:stretch>
          </p:blipFill>
          <p:spPr>
            <a:xfrm>
              <a:off x="99060" y="954235"/>
              <a:ext cx="912636" cy="702276"/>
            </a:xfrm>
            <a:prstGeom prst="rect">
              <a:avLst/>
            </a:prstGeom>
          </p:spPr>
        </p:pic>
      </p:grpSp>
      <p:grpSp>
        <p:nvGrpSpPr>
          <p:cNvPr id="13" name="Grupo 12">
            <a:extLst>
              <a:ext uri="{FF2B5EF4-FFF2-40B4-BE49-F238E27FC236}">
                <a16:creationId xmlns:a16="http://schemas.microsoft.com/office/drawing/2014/main" id="{42BECB82-B47D-7AD1-9268-FEA4509719AD}"/>
              </a:ext>
            </a:extLst>
          </p:cNvPr>
          <p:cNvGrpSpPr/>
          <p:nvPr/>
        </p:nvGrpSpPr>
        <p:grpSpPr>
          <a:xfrm>
            <a:off x="4117351" y="1034263"/>
            <a:ext cx="3904728" cy="811493"/>
            <a:chOff x="4138944" y="920654"/>
            <a:chExt cx="3904728" cy="811493"/>
          </a:xfrm>
        </p:grpSpPr>
        <p:sp>
          <p:nvSpPr>
            <p:cNvPr id="7" name="CuadroTexto 6">
              <a:extLst>
                <a:ext uri="{FF2B5EF4-FFF2-40B4-BE49-F238E27FC236}">
                  <a16:creationId xmlns:a16="http://schemas.microsoft.com/office/drawing/2014/main" id="{311FF320-B00B-74DF-4900-8652AE1D6171}"/>
                </a:ext>
              </a:extLst>
            </p:cNvPr>
            <p:cNvSpPr txBox="1"/>
            <p:nvPr/>
          </p:nvSpPr>
          <p:spPr>
            <a:xfrm>
              <a:off x="4834128" y="920654"/>
              <a:ext cx="3209544" cy="769441"/>
            </a:xfrm>
            <a:prstGeom prst="rect">
              <a:avLst/>
            </a:prstGeom>
            <a:noFill/>
          </p:spPr>
          <p:txBody>
            <a:bodyPr wrap="square">
              <a:spAutoFit/>
            </a:bodyPr>
            <a:lstStyle/>
            <a:p>
              <a:r>
                <a:rPr lang="es-419" sz="1600" b="1" dirty="0">
                  <a:latin typeface="Segoe UI" panose="020B0502040204020203" pitchFamily="34" charset="0"/>
                </a:rPr>
                <a:t>Gerentes</a:t>
              </a:r>
              <a:endParaRPr lang="es-419" sz="1800" b="1" dirty="0">
                <a:latin typeface="Segoe UI" panose="020B0502040204020203" pitchFamily="34" charset="0"/>
              </a:endParaRPr>
            </a:p>
            <a:p>
              <a:r>
                <a:rPr lang="es-419" sz="1400" dirty="0">
                  <a:latin typeface="Segoe UI" panose="020B0502040204020203" pitchFamily="34" charset="0"/>
                </a:rPr>
                <a:t>Necesitan información resumida, clara, con </a:t>
              </a:r>
              <a:r>
                <a:rPr lang="es-419" sz="1400" dirty="0" err="1">
                  <a:latin typeface="Segoe UI" panose="020B0502040204020203" pitchFamily="34" charset="0"/>
                </a:rPr>
                <a:t>insights</a:t>
              </a:r>
              <a:r>
                <a:rPr lang="es-419" sz="1400" dirty="0">
                  <a:latin typeface="Segoe UI" panose="020B0502040204020203" pitchFamily="34" charset="0"/>
                </a:rPr>
                <a:t> accionables</a:t>
              </a:r>
            </a:p>
          </p:txBody>
        </p:sp>
        <p:pic>
          <p:nvPicPr>
            <p:cNvPr id="11" name="Imagen 10">
              <a:extLst>
                <a:ext uri="{FF2B5EF4-FFF2-40B4-BE49-F238E27FC236}">
                  <a16:creationId xmlns:a16="http://schemas.microsoft.com/office/drawing/2014/main" id="{96FDD790-0C0D-3F6F-E9B3-D2D7004AA394}"/>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8607" b="97951" l="21141" r="82886">
                          <a14:foregroundMark x1="54362" y1="26230" x2="54362" y2="26230"/>
                          <a14:foregroundMark x1="33221" y1="22951" x2="33221" y2="22951"/>
                          <a14:foregroundMark x1="81208" y1="25820" x2="81208" y2="25820"/>
                          <a14:foregroundMark x1="65101" y1="91393" x2="65101" y2="91393"/>
                          <a14:foregroundMark x1="44295" y1="90574" x2="44295" y2="90574"/>
                          <a14:foregroundMark x1="54027" y1="94262" x2="54027" y2="94262"/>
                          <a14:foregroundMark x1="45973" y1="95492" x2="45973" y2="95492"/>
                          <a14:foregroundMark x1="61745" y1="97951" x2="61745" y2="97951"/>
                          <a14:foregroundMark x1="65101" y1="97951" x2="65101" y2="97951"/>
                          <a14:foregroundMark x1="55369" y1="94262" x2="55369" y2="94262"/>
                          <a14:foregroundMark x1="55034" y1="95492" x2="55034" y2="95492"/>
                          <a14:foregroundMark x1="31208" y1="48770" x2="31208" y2="48770"/>
                          <a14:foregroundMark x1="28523" y1="51639" x2="28523" y2="51639"/>
                          <a14:foregroundMark x1="27517" y1="54918" x2="29530" y2="51230"/>
                          <a14:foregroundMark x1="27852" y1="54098" x2="30201" y2="49590"/>
                          <a14:foregroundMark x1="82550" y1="56557" x2="82550" y2="56557"/>
                        </a14:backgroundRemoval>
                      </a14:imgEffect>
                    </a14:imgLayer>
                  </a14:imgProps>
                </a:ext>
              </a:extLst>
            </a:blip>
            <a:srcRect l="13438" r="8445"/>
            <a:stretch/>
          </p:blipFill>
          <p:spPr>
            <a:xfrm>
              <a:off x="4138944" y="945763"/>
              <a:ext cx="750250" cy="786384"/>
            </a:xfrm>
            <a:prstGeom prst="rect">
              <a:avLst/>
            </a:prstGeom>
          </p:spPr>
        </p:pic>
      </p:grpSp>
      <p:grpSp>
        <p:nvGrpSpPr>
          <p:cNvPr id="16" name="Grupo 15">
            <a:extLst>
              <a:ext uri="{FF2B5EF4-FFF2-40B4-BE49-F238E27FC236}">
                <a16:creationId xmlns:a16="http://schemas.microsoft.com/office/drawing/2014/main" id="{DA1258BF-470D-8B5A-8C14-2C3E3CA046A3}"/>
              </a:ext>
            </a:extLst>
          </p:cNvPr>
          <p:cNvGrpSpPr/>
          <p:nvPr/>
        </p:nvGrpSpPr>
        <p:grpSpPr>
          <a:xfrm>
            <a:off x="8224291" y="1059372"/>
            <a:ext cx="3847056" cy="777913"/>
            <a:chOff x="8245884" y="945763"/>
            <a:chExt cx="3847056" cy="777913"/>
          </a:xfrm>
        </p:grpSpPr>
        <p:sp>
          <p:nvSpPr>
            <p:cNvPr id="6" name="CuadroTexto 5">
              <a:extLst>
                <a:ext uri="{FF2B5EF4-FFF2-40B4-BE49-F238E27FC236}">
                  <a16:creationId xmlns:a16="http://schemas.microsoft.com/office/drawing/2014/main" id="{5941B041-B1D4-2F8A-5FC4-DB0AFCA6838D}"/>
                </a:ext>
              </a:extLst>
            </p:cNvPr>
            <p:cNvSpPr txBox="1"/>
            <p:nvPr/>
          </p:nvSpPr>
          <p:spPr>
            <a:xfrm>
              <a:off x="8883396" y="945763"/>
              <a:ext cx="3209544" cy="769441"/>
            </a:xfrm>
            <a:prstGeom prst="rect">
              <a:avLst/>
            </a:prstGeom>
            <a:noFill/>
          </p:spPr>
          <p:txBody>
            <a:bodyPr wrap="square">
              <a:spAutoFit/>
            </a:bodyPr>
            <a:lstStyle/>
            <a:p>
              <a:r>
                <a:rPr lang="es-419" sz="1600" b="1" dirty="0">
                  <a:latin typeface="Segoe UI" panose="020B0502040204020203" pitchFamily="34" charset="0"/>
                </a:rPr>
                <a:t>Analistas</a:t>
              </a:r>
              <a:endParaRPr lang="es-419" sz="1800" b="1" dirty="0">
                <a:latin typeface="Segoe UI" panose="020B0502040204020203" pitchFamily="34" charset="0"/>
              </a:endParaRPr>
            </a:p>
            <a:p>
              <a:r>
                <a:rPr lang="es-419" sz="1400" dirty="0">
                  <a:latin typeface="Segoe UI" panose="020B0502040204020203" pitchFamily="34" charset="0"/>
                </a:rPr>
                <a:t>Foco en el detalle y en entender que pasa a nivel granular</a:t>
              </a:r>
            </a:p>
          </p:txBody>
        </p:sp>
        <p:pic>
          <p:nvPicPr>
            <p:cNvPr id="15" name="Imagen 14">
              <a:extLst>
                <a:ext uri="{FF2B5EF4-FFF2-40B4-BE49-F238E27FC236}">
                  <a16:creationId xmlns:a16="http://schemas.microsoft.com/office/drawing/2014/main" id="{E468BF67-6130-7CE4-62CD-E8E1CDCA2EE7}"/>
                </a:ext>
              </a:extLst>
            </p:cNvPr>
            <p:cNvPicPr>
              <a:picLocks noChangeAspect="1"/>
            </p:cNvPicPr>
            <p:nvPr/>
          </p:nvPicPr>
          <p:blipFill>
            <a:blip r:embed="rId6">
              <a:duotone>
                <a:schemeClr val="accent1">
                  <a:shade val="45000"/>
                  <a:satMod val="135000"/>
                </a:schemeClr>
                <a:prstClr val="white"/>
              </a:duotone>
            </a:blip>
            <a:srcRect b="19607"/>
            <a:stretch/>
          </p:blipFill>
          <p:spPr>
            <a:xfrm>
              <a:off x="8245884" y="1012272"/>
              <a:ext cx="637512" cy="711404"/>
            </a:xfrm>
            <a:prstGeom prst="rect">
              <a:avLst/>
            </a:prstGeom>
          </p:spPr>
        </p:pic>
      </p:grpSp>
      <p:sp>
        <p:nvSpPr>
          <p:cNvPr id="18" name="CuadroTexto 17">
            <a:extLst>
              <a:ext uri="{FF2B5EF4-FFF2-40B4-BE49-F238E27FC236}">
                <a16:creationId xmlns:a16="http://schemas.microsoft.com/office/drawing/2014/main" id="{F57A62F4-DB43-E053-7E85-C6FEB81E7F62}"/>
              </a:ext>
            </a:extLst>
          </p:cNvPr>
          <p:cNvSpPr txBox="1"/>
          <p:nvPr/>
        </p:nvSpPr>
        <p:spPr>
          <a:xfrm>
            <a:off x="16017" y="2033547"/>
            <a:ext cx="3127248" cy="338554"/>
          </a:xfrm>
          <a:prstGeom prst="rect">
            <a:avLst/>
          </a:prstGeom>
          <a:noFill/>
        </p:spPr>
        <p:txBody>
          <a:bodyPr wrap="square">
            <a:spAutoFit/>
          </a:bodyPr>
          <a:lstStyle/>
          <a:p>
            <a:r>
              <a:rPr lang="es-419" sz="1600" b="1" dirty="0">
                <a:latin typeface="Segoe UI" panose="020B0502040204020203" pitchFamily="34" charset="0"/>
              </a:rPr>
              <a:t>Directivos</a:t>
            </a:r>
            <a:endParaRPr lang="es-419" sz="1800" b="1" dirty="0">
              <a:latin typeface="Segoe UI" panose="020B0502040204020203" pitchFamily="34" charset="0"/>
            </a:endParaRPr>
          </a:p>
        </p:txBody>
      </p:sp>
      <p:sp>
        <p:nvSpPr>
          <p:cNvPr id="23" name="CuadroTexto 22">
            <a:extLst>
              <a:ext uri="{FF2B5EF4-FFF2-40B4-BE49-F238E27FC236}">
                <a16:creationId xmlns:a16="http://schemas.microsoft.com/office/drawing/2014/main" id="{7189122A-E1BE-D456-AC58-D0A0E9CCAA35}"/>
              </a:ext>
            </a:extLst>
          </p:cNvPr>
          <p:cNvSpPr txBox="1"/>
          <p:nvPr/>
        </p:nvSpPr>
        <p:spPr>
          <a:xfrm>
            <a:off x="0" y="2383589"/>
            <a:ext cx="7397496" cy="307777"/>
          </a:xfrm>
          <a:prstGeom prst="rect">
            <a:avLst/>
          </a:prstGeom>
          <a:noFill/>
        </p:spPr>
        <p:txBody>
          <a:bodyPr wrap="square">
            <a:spAutoFit/>
          </a:bodyPr>
          <a:lstStyle/>
          <a:p>
            <a:r>
              <a:rPr lang="es-419" sz="1400" b="1" dirty="0" err="1">
                <a:latin typeface="Segoe UI" panose="020B0502040204020203" pitchFamily="34" charset="0"/>
              </a:rPr>
              <a:t>Dashboard</a:t>
            </a:r>
            <a:r>
              <a:rPr lang="es-419" sz="1400" b="1" dirty="0">
                <a:latin typeface="Segoe UI" panose="020B0502040204020203" pitchFamily="34" charset="0"/>
              </a:rPr>
              <a:t> Ejecutivo: </a:t>
            </a:r>
            <a:r>
              <a:rPr lang="es-419" sz="1400" b="0" i="0" dirty="0">
                <a:solidFill>
                  <a:srgbClr val="161616"/>
                </a:solidFill>
                <a:effectLst/>
                <a:latin typeface="Segoe UI" panose="020B0502040204020203" pitchFamily="34" charset="0"/>
              </a:rPr>
              <a:t>El objetivo principal es interpretar la historia lo antes posible</a:t>
            </a:r>
            <a:endParaRPr lang="es-419" sz="1400" dirty="0">
              <a:latin typeface="Segoe UI" panose="020B0502040204020203" pitchFamily="34" charset="0"/>
            </a:endParaRPr>
          </a:p>
        </p:txBody>
      </p:sp>
      <p:pic>
        <p:nvPicPr>
          <p:cNvPr id="27" name="Imagen 26">
            <a:extLst>
              <a:ext uri="{FF2B5EF4-FFF2-40B4-BE49-F238E27FC236}">
                <a16:creationId xmlns:a16="http://schemas.microsoft.com/office/drawing/2014/main" id="{6E3BB008-FBA5-58DE-9C74-EB11267528F3}"/>
              </a:ext>
            </a:extLst>
          </p:cNvPr>
          <p:cNvPicPr>
            <a:picLocks noChangeAspect="1"/>
          </p:cNvPicPr>
          <p:nvPr/>
        </p:nvPicPr>
        <p:blipFill>
          <a:blip r:embed="rId7"/>
          <a:stretch>
            <a:fillRect/>
          </a:stretch>
        </p:blipFill>
        <p:spPr>
          <a:xfrm>
            <a:off x="99060" y="2937457"/>
            <a:ext cx="6443474" cy="3566554"/>
          </a:xfrm>
          <a:prstGeom prst="rect">
            <a:avLst/>
          </a:prstGeom>
        </p:spPr>
      </p:pic>
      <p:sp>
        <p:nvSpPr>
          <p:cNvPr id="28" name="CuadroTexto 27">
            <a:extLst>
              <a:ext uri="{FF2B5EF4-FFF2-40B4-BE49-F238E27FC236}">
                <a16:creationId xmlns:a16="http://schemas.microsoft.com/office/drawing/2014/main" id="{A3D3172D-BD5A-90C0-50E4-F5C0228D331E}"/>
              </a:ext>
            </a:extLst>
          </p:cNvPr>
          <p:cNvSpPr txBox="1"/>
          <p:nvPr/>
        </p:nvSpPr>
        <p:spPr>
          <a:xfrm>
            <a:off x="2467024" y="2033547"/>
            <a:ext cx="3021752" cy="338554"/>
          </a:xfrm>
          <a:prstGeom prst="rect">
            <a:avLst/>
          </a:prstGeom>
          <a:noFill/>
        </p:spPr>
        <p:txBody>
          <a:bodyPr wrap="square">
            <a:spAutoFit/>
          </a:bodyPr>
          <a:lstStyle/>
          <a:p>
            <a:r>
              <a:rPr lang="es-419" sz="1600" b="1" dirty="0">
                <a:latin typeface="Segoe UI" panose="020B0502040204020203" pitchFamily="34" charset="0"/>
              </a:rPr>
              <a:t>Gerentes</a:t>
            </a:r>
            <a:endParaRPr lang="es-419" sz="1800" b="1" dirty="0">
              <a:latin typeface="Segoe UI" panose="020B0502040204020203" pitchFamily="34" charset="0"/>
            </a:endParaRPr>
          </a:p>
        </p:txBody>
      </p:sp>
      <p:sp>
        <p:nvSpPr>
          <p:cNvPr id="29" name="CuadroTexto 28">
            <a:extLst>
              <a:ext uri="{FF2B5EF4-FFF2-40B4-BE49-F238E27FC236}">
                <a16:creationId xmlns:a16="http://schemas.microsoft.com/office/drawing/2014/main" id="{7E2D2CC5-54E3-0BDB-6B87-FB9863FA809C}"/>
              </a:ext>
            </a:extLst>
          </p:cNvPr>
          <p:cNvSpPr txBox="1"/>
          <p:nvPr/>
        </p:nvSpPr>
        <p:spPr>
          <a:xfrm>
            <a:off x="2467024" y="2383589"/>
            <a:ext cx="9724976" cy="523220"/>
          </a:xfrm>
          <a:prstGeom prst="rect">
            <a:avLst/>
          </a:prstGeom>
          <a:solidFill>
            <a:schemeClr val="bg1"/>
          </a:solidFill>
        </p:spPr>
        <p:txBody>
          <a:bodyPr wrap="square">
            <a:spAutoFit/>
          </a:bodyPr>
          <a:lstStyle/>
          <a:p>
            <a:r>
              <a:rPr lang="es-419" sz="1400" b="1" dirty="0">
                <a:latin typeface="Segoe UI" panose="020B0502040204020203" pitchFamily="34" charset="0"/>
              </a:rPr>
              <a:t>Reportes Analíticos: </a:t>
            </a:r>
            <a:r>
              <a:rPr lang="es-419" sz="1400" dirty="0">
                <a:solidFill>
                  <a:srgbClr val="161616"/>
                </a:solidFill>
                <a:latin typeface="Segoe UI" panose="020B0502040204020203" pitchFamily="34" charset="0"/>
              </a:rPr>
              <a:t>ayudar a los usuarios a descubrir respuestas a una amplia gama de preguntas mediante la interacción con el informe y sus objetos visuales.</a:t>
            </a:r>
            <a:endParaRPr lang="es-419" sz="1400" dirty="0">
              <a:latin typeface="Segoe UI" panose="020B0502040204020203" pitchFamily="34" charset="0"/>
            </a:endParaRPr>
          </a:p>
        </p:txBody>
      </p:sp>
      <p:pic>
        <p:nvPicPr>
          <p:cNvPr id="31" name="Imagen 30">
            <a:extLst>
              <a:ext uri="{FF2B5EF4-FFF2-40B4-BE49-F238E27FC236}">
                <a16:creationId xmlns:a16="http://schemas.microsoft.com/office/drawing/2014/main" id="{369CD367-51C8-7064-CF67-64D14E2213C5}"/>
              </a:ext>
            </a:extLst>
          </p:cNvPr>
          <p:cNvPicPr>
            <a:picLocks noChangeAspect="1"/>
          </p:cNvPicPr>
          <p:nvPr/>
        </p:nvPicPr>
        <p:blipFill>
          <a:blip r:embed="rId8"/>
          <a:stretch>
            <a:fillRect/>
          </a:stretch>
        </p:blipFill>
        <p:spPr>
          <a:xfrm>
            <a:off x="2491408" y="2937457"/>
            <a:ext cx="6169754" cy="3407462"/>
          </a:xfrm>
          <a:prstGeom prst="rect">
            <a:avLst/>
          </a:prstGeom>
        </p:spPr>
      </p:pic>
      <p:sp>
        <p:nvSpPr>
          <p:cNvPr id="32" name="CuadroTexto 31">
            <a:extLst>
              <a:ext uri="{FF2B5EF4-FFF2-40B4-BE49-F238E27FC236}">
                <a16:creationId xmlns:a16="http://schemas.microsoft.com/office/drawing/2014/main" id="{87B24ABA-D63F-4C3B-1E09-98F68BC3C50D}"/>
              </a:ext>
            </a:extLst>
          </p:cNvPr>
          <p:cNvSpPr txBox="1"/>
          <p:nvPr/>
        </p:nvSpPr>
        <p:spPr>
          <a:xfrm>
            <a:off x="4812535" y="2033547"/>
            <a:ext cx="3127248" cy="338554"/>
          </a:xfrm>
          <a:prstGeom prst="rect">
            <a:avLst/>
          </a:prstGeom>
          <a:noFill/>
        </p:spPr>
        <p:txBody>
          <a:bodyPr wrap="square">
            <a:spAutoFit/>
          </a:bodyPr>
          <a:lstStyle/>
          <a:p>
            <a:r>
              <a:rPr lang="es-419" sz="1600" b="1" dirty="0">
                <a:latin typeface="Segoe UI" panose="020B0502040204020203" pitchFamily="34" charset="0"/>
              </a:rPr>
              <a:t>Analistas</a:t>
            </a:r>
            <a:endParaRPr lang="es-419" sz="1800" b="1" dirty="0">
              <a:latin typeface="Segoe UI" panose="020B0502040204020203" pitchFamily="34" charset="0"/>
            </a:endParaRPr>
          </a:p>
        </p:txBody>
      </p:sp>
      <p:sp>
        <p:nvSpPr>
          <p:cNvPr id="33" name="CuadroTexto 32">
            <a:extLst>
              <a:ext uri="{FF2B5EF4-FFF2-40B4-BE49-F238E27FC236}">
                <a16:creationId xmlns:a16="http://schemas.microsoft.com/office/drawing/2014/main" id="{F35E6501-6AFF-DEB2-1C6C-DF065E52CCBA}"/>
              </a:ext>
            </a:extLst>
          </p:cNvPr>
          <p:cNvSpPr txBox="1"/>
          <p:nvPr/>
        </p:nvSpPr>
        <p:spPr>
          <a:xfrm>
            <a:off x="4812535" y="2383589"/>
            <a:ext cx="7397496" cy="523220"/>
          </a:xfrm>
          <a:prstGeom prst="rect">
            <a:avLst/>
          </a:prstGeom>
          <a:solidFill>
            <a:schemeClr val="bg1"/>
          </a:solidFill>
        </p:spPr>
        <p:txBody>
          <a:bodyPr wrap="square">
            <a:spAutoFit/>
          </a:bodyPr>
          <a:lstStyle/>
          <a:p>
            <a:r>
              <a:rPr lang="es-419" sz="1400" b="1" dirty="0">
                <a:latin typeface="Segoe UI" panose="020B0502040204020203" pitchFamily="34" charset="0"/>
              </a:rPr>
              <a:t>Reportes Operativos: </a:t>
            </a:r>
            <a:r>
              <a:rPr lang="es-419" sz="1400" dirty="0">
                <a:solidFill>
                  <a:srgbClr val="161616"/>
                </a:solidFill>
                <a:latin typeface="Segoe UI" panose="020B0502040204020203" pitchFamily="34" charset="0"/>
              </a:rPr>
              <a:t>están diseñados para proporcionar al usuario la capacidad de supervisar datos a nivel granular. </a:t>
            </a:r>
            <a:endParaRPr lang="es-419" sz="1400" dirty="0">
              <a:latin typeface="Segoe UI" panose="020B0502040204020203" pitchFamily="34" charset="0"/>
            </a:endParaRPr>
          </a:p>
        </p:txBody>
      </p:sp>
      <p:pic>
        <p:nvPicPr>
          <p:cNvPr id="35" name="Imagen 34">
            <a:extLst>
              <a:ext uri="{FF2B5EF4-FFF2-40B4-BE49-F238E27FC236}">
                <a16:creationId xmlns:a16="http://schemas.microsoft.com/office/drawing/2014/main" id="{AAAA8D34-B4ED-7027-85E4-1F8DAE6755DC}"/>
              </a:ext>
            </a:extLst>
          </p:cNvPr>
          <p:cNvPicPr>
            <a:picLocks noChangeAspect="1"/>
          </p:cNvPicPr>
          <p:nvPr/>
        </p:nvPicPr>
        <p:blipFill>
          <a:blip r:embed="rId9"/>
          <a:stretch>
            <a:fillRect/>
          </a:stretch>
        </p:blipFill>
        <p:spPr>
          <a:xfrm>
            <a:off x="4907225" y="2937457"/>
            <a:ext cx="6749130" cy="3712820"/>
          </a:xfrm>
          <a:prstGeom prst="rect">
            <a:avLst/>
          </a:prstGeom>
        </p:spPr>
      </p:pic>
      <p:sp>
        <p:nvSpPr>
          <p:cNvPr id="3" name="Google Shape;1400;p36">
            <a:extLst>
              <a:ext uri="{FF2B5EF4-FFF2-40B4-BE49-F238E27FC236}">
                <a16:creationId xmlns:a16="http://schemas.microsoft.com/office/drawing/2014/main" id="{56C0230E-5207-36A9-621A-819F9EE11755}"/>
              </a:ext>
            </a:extLst>
          </p:cNvPr>
          <p:cNvSpPr txBox="1">
            <a:spLocks/>
          </p:cNvSpPr>
          <p:nvPr/>
        </p:nvSpPr>
        <p:spPr>
          <a:xfrm>
            <a:off x="323850" y="136111"/>
            <a:ext cx="4680427" cy="41139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419" sz="3200" b="1" dirty="0">
                <a:solidFill>
                  <a:schemeClr val="bg1"/>
                </a:solidFill>
                <a:latin typeface="Segoe UI" panose="020B0502040204020203" pitchFamily="34" charset="0"/>
              </a:rPr>
              <a:t>La Audiencia Importa</a:t>
            </a:r>
            <a:endParaRPr lang="en-US" sz="3200" b="1" dirty="0">
              <a:solidFill>
                <a:schemeClr val="bg1"/>
              </a:solidFill>
              <a:latin typeface="Segoe UI" panose="020B0502040204020203" pitchFamily="34" charset="0"/>
            </a:endParaRPr>
          </a:p>
        </p:txBody>
      </p:sp>
      <p:sp>
        <p:nvSpPr>
          <p:cNvPr id="4" name="Google Shape;1399;p36">
            <a:extLst>
              <a:ext uri="{FF2B5EF4-FFF2-40B4-BE49-F238E27FC236}">
                <a16:creationId xmlns:a16="http://schemas.microsoft.com/office/drawing/2014/main" id="{0E1C7D0B-BFBD-05CF-412F-5BECBA8D6983}"/>
              </a:ext>
            </a:extLst>
          </p:cNvPr>
          <p:cNvSpPr/>
          <p:nvPr/>
        </p:nvSpPr>
        <p:spPr>
          <a:xfrm>
            <a:off x="77467" y="221119"/>
            <a:ext cx="11790683" cy="523220"/>
          </a:xfrm>
          <a:prstGeom prst="roundRect">
            <a:avLst>
              <a:gd name="adj" fmla="val 9914"/>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La Audiencia Importa</a:t>
            </a:r>
          </a:p>
        </p:txBody>
      </p:sp>
    </p:spTree>
    <p:extLst>
      <p:ext uri="{BB962C8B-B14F-4D97-AF65-F5344CB8AC3E}">
        <p14:creationId xmlns:p14="http://schemas.microsoft.com/office/powerpoint/2010/main" val="133293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8"/>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23"/>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7"/>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8"/>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1"/>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3"/>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3" grpId="0"/>
      <p:bldP spid="23" grpId="1"/>
      <p:bldP spid="28" grpId="0"/>
      <p:bldP spid="28" grpId="1"/>
      <p:bldP spid="29" grpId="0" animBg="1"/>
      <p:bldP spid="29" grpId="1" animBg="1"/>
      <p:bldP spid="32" grpId="0"/>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CB2E4-CA73-72B1-1FCE-4010E975BF9B}"/>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7E11F41-7384-A2F6-5830-664B896D2782}"/>
              </a:ext>
            </a:extLst>
          </p:cNvPr>
          <p:cNvSpPr txBox="1"/>
          <p:nvPr/>
        </p:nvSpPr>
        <p:spPr>
          <a:xfrm>
            <a:off x="0" y="1335655"/>
            <a:ext cx="11173968" cy="4524315"/>
          </a:xfrm>
          <a:prstGeom prst="rect">
            <a:avLst/>
          </a:prstGeom>
          <a:noFill/>
        </p:spPr>
        <p:txBody>
          <a:bodyPr wrap="square">
            <a:spAutoFit/>
          </a:bodyPr>
          <a:lstStyle/>
          <a:p>
            <a:r>
              <a:rPr lang="es-419" sz="1600" dirty="0">
                <a:latin typeface="Segoe UI" panose="020B0502040204020203" pitchFamily="34" charset="0"/>
              </a:rPr>
              <a:t>📐 </a:t>
            </a:r>
            <a:r>
              <a:rPr lang="es-419" sz="1600" b="1" dirty="0">
                <a:latin typeface="Segoe UI" panose="020B0502040204020203" pitchFamily="34" charset="0"/>
              </a:rPr>
              <a:t>Alineación visual</a:t>
            </a:r>
            <a:br>
              <a:rPr lang="es-419" sz="1600" dirty="0">
                <a:latin typeface="Segoe UI" panose="020B0502040204020203" pitchFamily="34" charset="0"/>
              </a:rPr>
            </a:br>
            <a:r>
              <a:rPr lang="es-419" sz="1600" dirty="0">
                <a:latin typeface="Segoe UI" panose="020B0502040204020203" pitchFamily="34" charset="0"/>
              </a:rPr>
              <a:t>Antes de profundizar en los datos, una maqueta te da una visión clara de cómo se verá el informe. Ayuda a alinear expectativas entre los </a:t>
            </a:r>
            <a:r>
              <a:rPr lang="es-419" sz="1600" dirty="0" err="1">
                <a:latin typeface="Segoe UI" panose="020B0502040204020203" pitchFamily="34" charset="0"/>
              </a:rPr>
              <a:t>stakeholders</a:t>
            </a:r>
            <a:r>
              <a:rPr lang="es-419" sz="1600" dirty="0">
                <a:latin typeface="Segoe UI" panose="020B0502040204020203" pitchFamily="34" charset="0"/>
              </a:rPr>
              <a:t> (</a:t>
            </a:r>
            <a:r>
              <a:rPr lang="es-419" sz="1400" i="1" dirty="0">
                <a:latin typeface="Segoe UI" panose="020B0502040204020203" pitchFamily="34" charset="0"/>
              </a:rPr>
              <a:t>Tomadores de decisiones/Negocios</a:t>
            </a:r>
            <a:r>
              <a:rPr lang="es-419" sz="1600" dirty="0">
                <a:latin typeface="Segoe UI" panose="020B0502040204020203" pitchFamily="34" charset="0"/>
              </a:rPr>
              <a:t>) y asegura que todos estén en sintonía respecto al diseño, las áreas de enfoque y los </a:t>
            </a:r>
            <a:r>
              <a:rPr lang="es-419" sz="1600" dirty="0" err="1">
                <a:latin typeface="Segoe UI" panose="020B0502040204020203" pitchFamily="34" charset="0"/>
              </a:rPr>
              <a:t>insights</a:t>
            </a:r>
            <a:r>
              <a:rPr lang="es-419" sz="1600" dirty="0">
                <a:latin typeface="Segoe UI" panose="020B0502040204020203" pitchFamily="34" charset="0"/>
              </a:rPr>
              <a:t>.</a:t>
            </a:r>
          </a:p>
          <a:p>
            <a:endParaRPr lang="es-419" sz="1600" dirty="0">
              <a:latin typeface="Segoe UI" panose="020B0502040204020203" pitchFamily="34" charset="0"/>
            </a:endParaRPr>
          </a:p>
          <a:p>
            <a:r>
              <a:rPr lang="es-419" sz="1600" dirty="0">
                <a:latin typeface="Segoe UI" panose="020B0502040204020203" pitchFamily="34" charset="0"/>
              </a:rPr>
              <a:t>🚀 </a:t>
            </a:r>
            <a:r>
              <a:rPr lang="es-419" sz="1600" b="1" dirty="0">
                <a:latin typeface="Segoe UI" panose="020B0502040204020203" pitchFamily="34" charset="0"/>
              </a:rPr>
              <a:t>Iteración más rápida</a:t>
            </a:r>
            <a:br>
              <a:rPr lang="es-419" sz="1600" dirty="0">
                <a:latin typeface="Segoe UI" panose="020B0502040204020203" pitchFamily="34" charset="0"/>
              </a:rPr>
            </a:br>
            <a:r>
              <a:rPr lang="es-419" sz="1600" dirty="0">
                <a:latin typeface="Segoe UI" panose="020B0502040204020203" pitchFamily="34" charset="0"/>
              </a:rPr>
              <a:t>Facilita probar diferentes diseños sin mucho esfuerzo de desarrollo. Es sencillo y rápido experimentar sin interrumpir el flujo de trabajo.</a:t>
            </a:r>
          </a:p>
          <a:p>
            <a:endParaRPr lang="es-419" sz="1600" dirty="0">
              <a:latin typeface="Segoe UI" panose="020B0502040204020203" pitchFamily="34" charset="0"/>
            </a:endParaRPr>
          </a:p>
          <a:p>
            <a:r>
              <a:rPr lang="es-419" sz="1600" dirty="0">
                <a:latin typeface="Segoe UI" panose="020B0502040204020203" pitchFamily="34" charset="0"/>
              </a:rPr>
              <a:t>🎨 </a:t>
            </a:r>
            <a:r>
              <a:rPr lang="es-419" sz="1600" b="1" dirty="0">
                <a:latin typeface="Segoe UI" panose="020B0502040204020203" pitchFamily="34" charset="0"/>
              </a:rPr>
              <a:t>Prueba de paletas de colores</a:t>
            </a:r>
            <a:br>
              <a:rPr lang="es-419" sz="1600" dirty="0">
                <a:latin typeface="Segoe UI" panose="020B0502040204020203" pitchFamily="34" charset="0"/>
              </a:rPr>
            </a:br>
            <a:r>
              <a:rPr lang="es-419" sz="1600" dirty="0">
                <a:latin typeface="Segoe UI" panose="020B0502040204020203" pitchFamily="34" charset="0"/>
              </a:rPr>
              <a:t>Experimentar con diferentes esquemas de colores asegura que tu informe </a:t>
            </a:r>
          </a:p>
          <a:p>
            <a:r>
              <a:rPr lang="es-419" sz="1600" dirty="0">
                <a:latin typeface="Segoe UI" panose="020B0502040204020203" pitchFamily="34" charset="0"/>
              </a:rPr>
              <a:t>sea no solo visualmente atractivo, sino también accesible. </a:t>
            </a:r>
          </a:p>
          <a:p>
            <a:r>
              <a:rPr lang="es-419" sz="1600" dirty="0">
                <a:latin typeface="Segoe UI" panose="020B0502040204020203" pitchFamily="34" charset="0"/>
              </a:rPr>
              <a:t>Las combinaciones de colores pueden influir en la legibilidad y destacar </a:t>
            </a:r>
          </a:p>
          <a:p>
            <a:r>
              <a:rPr lang="es-419" sz="1600" dirty="0">
                <a:latin typeface="Segoe UI" panose="020B0502040204020203" pitchFamily="34" charset="0"/>
              </a:rPr>
              <a:t>puntos clave más efectivamente.</a:t>
            </a:r>
          </a:p>
          <a:p>
            <a:endParaRPr lang="es-419" sz="1600" dirty="0">
              <a:latin typeface="Segoe UI" panose="020B0502040204020203" pitchFamily="34" charset="0"/>
            </a:endParaRPr>
          </a:p>
          <a:p>
            <a:r>
              <a:rPr lang="es-419" sz="1600" dirty="0">
                <a:latin typeface="Segoe UI" panose="020B0502040204020203" pitchFamily="34" charset="0"/>
              </a:rPr>
              <a:t>⏳ </a:t>
            </a:r>
            <a:r>
              <a:rPr lang="es-419" sz="1600" b="1" dirty="0">
                <a:latin typeface="Segoe UI" panose="020B0502040204020203" pitchFamily="34" charset="0"/>
              </a:rPr>
              <a:t>Ahorro de tiempo en el desarrollo</a:t>
            </a:r>
            <a:br>
              <a:rPr lang="es-419" sz="1600" dirty="0">
                <a:latin typeface="Segoe UI" panose="020B0502040204020203" pitchFamily="34" charset="0"/>
              </a:rPr>
            </a:br>
            <a:r>
              <a:rPr lang="es-419" sz="1600" dirty="0">
                <a:latin typeface="Segoe UI" panose="020B0502040204020203" pitchFamily="34" charset="0"/>
              </a:rPr>
              <a:t>Cuando llega el momento de construir el informe en tu herramienta de</a:t>
            </a:r>
          </a:p>
          <a:p>
            <a:r>
              <a:rPr lang="es-419" sz="1600" dirty="0">
                <a:latin typeface="Segoe UI" panose="020B0502040204020203" pitchFamily="34" charset="0"/>
              </a:rPr>
              <a:t> visualización, ya habrás resuelto los mayores desafíos de diseño. </a:t>
            </a:r>
          </a:p>
        </p:txBody>
      </p:sp>
      <p:sp>
        <p:nvSpPr>
          <p:cNvPr id="2" name="CuadroTexto 1">
            <a:extLst>
              <a:ext uri="{FF2B5EF4-FFF2-40B4-BE49-F238E27FC236}">
                <a16:creationId xmlns:a16="http://schemas.microsoft.com/office/drawing/2014/main" id="{C9FDCF22-9299-2803-E53E-D8AC100210FC}"/>
              </a:ext>
            </a:extLst>
          </p:cNvPr>
          <p:cNvSpPr txBox="1"/>
          <p:nvPr/>
        </p:nvSpPr>
        <p:spPr>
          <a:xfrm>
            <a:off x="0" y="6511874"/>
            <a:ext cx="7947644" cy="307777"/>
          </a:xfrm>
          <a:prstGeom prst="rect">
            <a:avLst/>
          </a:prstGeom>
          <a:noFill/>
        </p:spPr>
        <p:txBody>
          <a:bodyPr wrap="square" rtlCol="0">
            <a:spAutoFit/>
          </a:bodyPr>
          <a:lstStyle/>
          <a:p>
            <a:r>
              <a:rPr lang="es-419" sz="1400" b="1" dirty="0">
                <a:latin typeface="Segoe UI" panose="020B0502040204020203" pitchFamily="34" charset="0"/>
              </a:rPr>
              <a:t>Herramientas para maquetas: </a:t>
            </a:r>
            <a:r>
              <a:rPr lang="es-419" sz="1400" dirty="0">
                <a:latin typeface="Segoe UI" panose="020B0502040204020203" pitchFamily="34" charset="0"/>
              </a:rPr>
              <a:t>Power Point | </a:t>
            </a:r>
            <a:r>
              <a:rPr lang="es-419" sz="1400" dirty="0" err="1">
                <a:latin typeface="Segoe UI" panose="020B0502040204020203" pitchFamily="34" charset="0"/>
              </a:rPr>
              <a:t>Figma</a:t>
            </a:r>
            <a:r>
              <a:rPr lang="es-419" sz="1400" dirty="0">
                <a:latin typeface="Segoe UI" panose="020B0502040204020203" pitchFamily="34" charset="0"/>
              </a:rPr>
              <a:t> | Adobe | </a:t>
            </a:r>
            <a:r>
              <a:rPr lang="es-419" sz="1400" dirty="0" err="1">
                <a:latin typeface="Segoe UI" panose="020B0502040204020203" pitchFamily="34" charset="0"/>
              </a:rPr>
              <a:t>Canva</a:t>
            </a:r>
            <a:r>
              <a:rPr lang="es-419" sz="1400" dirty="0">
                <a:latin typeface="Segoe UI" panose="020B0502040204020203" pitchFamily="34" charset="0"/>
              </a:rPr>
              <a:t> | Mokkup.ai | etc.</a:t>
            </a:r>
            <a:endParaRPr lang="en-US" sz="1400" dirty="0">
              <a:latin typeface="Segoe UI" panose="020B0502040204020203" pitchFamily="34" charset="0"/>
            </a:endParaRPr>
          </a:p>
        </p:txBody>
      </p:sp>
      <p:pic>
        <p:nvPicPr>
          <p:cNvPr id="1026" name="Picture 2" descr="Dashboard Design - Excel Bootcamp">
            <a:extLst>
              <a:ext uri="{FF2B5EF4-FFF2-40B4-BE49-F238E27FC236}">
                <a16:creationId xmlns:a16="http://schemas.microsoft.com/office/drawing/2014/main" id="{F70D7F18-0487-D562-0BAB-377EFD6D1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305" y="3121122"/>
            <a:ext cx="5007102" cy="30648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400;p36">
            <a:extLst>
              <a:ext uri="{FF2B5EF4-FFF2-40B4-BE49-F238E27FC236}">
                <a16:creationId xmlns:a16="http://schemas.microsoft.com/office/drawing/2014/main" id="{90ECED63-3556-0A19-B62B-261B556CA7A1}"/>
              </a:ext>
            </a:extLst>
          </p:cNvPr>
          <p:cNvSpPr txBox="1">
            <a:spLocks/>
          </p:cNvSpPr>
          <p:nvPr/>
        </p:nvSpPr>
        <p:spPr>
          <a:xfrm>
            <a:off x="323850" y="-38030"/>
            <a:ext cx="4680427" cy="41139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419" sz="2800" b="1" dirty="0">
                <a:solidFill>
                  <a:schemeClr val="bg1"/>
                </a:solidFill>
                <a:latin typeface="Segoe UI" panose="020B0502040204020203" pitchFamily="34" charset="0"/>
              </a:rPr>
              <a:t>Los </a:t>
            </a:r>
            <a:r>
              <a:rPr lang="es-419" sz="2800" b="1" dirty="0" err="1">
                <a:solidFill>
                  <a:schemeClr val="bg1"/>
                </a:solidFill>
                <a:latin typeface="Segoe UI" panose="020B0502040204020203" pitchFamily="34" charset="0"/>
              </a:rPr>
              <a:t>mock</a:t>
            </a:r>
            <a:r>
              <a:rPr lang="es-419" sz="2800" b="1" dirty="0">
                <a:solidFill>
                  <a:schemeClr val="bg1"/>
                </a:solidFill>
                <a:latin typeface="Segoe UI" panose="020B0502040204020203" pitchFamily="34" charset="0"/>
              </a:rPr>
              <a:t>-ups (Maquetas/Prototipos) </a:t>
            </a:r>
          </a:p>
        </p:txBody>
      </p:sp>
      <p:sp>
        <p:nvSpPr>
          <p:cNvPr id="4" name="Google Shape;1399;p36">
            <a:extLst>
              <a:ext uri="{FF2B5EF4-FFF2-40B4-BE49-F238E27FC236}">
                <a16:creationId xmlns:a16="http://schemas.microsoft.com/office/drawing/2014/main" id="{929B034B-37F0-F6B0-9C0D-35BA908E5B06}"/>
              </a:ext>
            </a:extLst>
          </p:cNvPr>
          <p:cNvSpPr/>
          <p:nvPr/>
        </p:nvSpPr>
        <p:spPr>
          <a:xfrm>
            <a:off x="77466" y="45389"/>
            <a:ext cx="11949941" cy="837522"/>
          </a:xfrm>
          <a:prstGeom prst="roundRect">
            <a:avLst>
              <a:gd name="adj" fmla="val 8823"/>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Los </a:t>
            </a:r>
            <a:r>
              <a:rPr lang="es-419" sz="2400" b="1" noProof="0" dirty="0" err="1">
                <a:solidFill>
                  <a:schemeClr val="bg1"/>
                </a:solidFill>
                <a:latin typeface="Segoe UI" panose="020B0502040204020203" pitchFamily="34" charset="0"/>
                <a:ea typeface="Segoe UI Black" panose="020B0A02040204020203" pitchFamily="34" charset="0"/>
                <a:cs typeface="Segoe UI" panose="020B0502040204020203" pitchFamily="34" charset="0"/>
              </a:rPr>
              <a:t>mock</a:t>
            </a: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-ups (Maquetas/Prototipos) </a:t>
            </a:r>
          </a:p>
          <a:p>
            <a:pPr marL="0" lvl="0" indent="0" rtl="0">
              <a:spcBef>
                <a:spcPts val="0"/>
              </a:spcBef>
              <a:spcAft>
                <a:spcPts val="0"/>
              </a:spcAft>
              <a:buNone/>
            </a:pPr>
            <a:r>
              <a:rPr lang="es-419" sz="2200"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son un diferenciador clave🎨🪄</a:t>
            </a:r>
          </a:p>
        </p:txBody>
      </p:sp>
    </p:spTree>
    <p:extLst>
      <p:ext uri="{BB962C8B-B14F-4D97-AF65-F5344CB8AC3E}">
        <p14:creationId xmlns:p14="http://schemas.microsoft.com/office/powerpoint/2010/main" val="400256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E575BB-B335-0644-DCC8-82010DF080EA}"/>
              </a:ext>
            </a:extLst>
          </p:cNvPr>
          <p:cNvSpPr>
            <a:spLocks noGrp="1"/>
          </p:cNvSpPr>
          <p:nvPr>
            <p:ph type="title"/>
          </p:nvPr>
        </p:nvSpPr>
        <p:spPr>
          <a:xfrm>
            <a:off x="142875" y="1278911"/>
            <a:ext cx="5400000" cy="462745"/>
          </a:xfrm>
        </p:spPr>
        <p:txBody>
          <a:bodyPr>
            <a:noAutofit/>
          </a:bodyPr>
          <a:lstStyle/>
          <a:p>
            <a:pPr algn="ctr"/>
            <a:r>
              <a:rPr lang="es-419" sz="2000" b="1" dirty="0"/>
              <a:t>Usar Colores intuitivos</a:t>
            </a:r>
            <a:endParaRPr lang="en-US" sz="2000" b="1" dirty="0"/>
          </a:p>
        </p:txBody>
      </p:sp>
      <p:pic>
        <p:nvPicPr>
          <p:cNvPr id="5" name="Imagen 4">
            <a:extLst>
              <a:ext uri="{FF2B5EF4-FFF2-40B4-BE49-F238E27FC236}">
                <a16:creationId xmlns:a16="http://schemas.microsoft.com/office/drawing/2014/main" id="{DC760C09-48A0-82B9-7084-F72FC72653EB}"/>
              </a:ext>
            </a:extLst>
          </p:cNvPr>
          <p:cNvPicPr>
            <a:picLocks noChangeAspect="1"/>
          </p:cNvPicPr>
          <p:nvPr/>
        </p:nvPicPr>
        <p:blipFill>
          <a:blip r:embed="rId2"/>
          <a:stretch>
            <a:fillRect/>
          </a:stretch>
        </p:blipFill>
        <p:spPr>
          <a:xfrm>
            <a:off x="640628" y="2046186"/>
            <a:ext cx="4404494" cy="1684132"/>
          </a:xfrm>
          <a:prstGeom prst="rect">
            <a:avLst/>
          </a:prstGeom>
        </p:spPr>
      </p:pic>
      <p:pic>
        <p:nvPicPr>
          <p:cNvPr id="7" name="Imagen 6">
            <a:extLst>
              <a:ext uri="{FF2B5EF4-FFF2-40B4-BE49-F238E27FC236}">
                <a16:creationId xmlns:a16="http://schemas.microsoft.com/office/drawing/2014/main" id="{392DF4B7-8EB3-D70E-3179-97CB9F2DCF49}"/>
              </a:ext>
            </a:extLst>
          </p:cNvPr>
          <p:cNvPicPr>
            <a:picLocks noChangeAspect="1"/>
          </p:cNvPicPr>
          <p:nvPr/>
        </p:nvPicPr>
        <p:blipFill>
          <a:blip r:embed="rId3"/>
          <a:stretch>
            <a:fillRect/>
          </a:stretch>
        </p:blipFill>
        <p:spPr>
          <a:xfrm>
            <a:off x="6271641" y="2046186"/>
            <a:ext cx="4895852" cy="1746988"/>
          </a:xfrm>
          <a:prstGeom prst="rect">
            <a:avLst/>
          </a:prstGeom>
        </p:spPr>
      </p:pic>
      <p:sp>
        <p:nvSpPr>
          <p:cNvPr id="8" name="Título 1">
            <a:extLst>
              <a:ext uri="{FF2B5EF4-FFF2-40B4-BE49-F238E27FC236}">
                <a16:creationId xmlns:a16="http://schemas.microsoft.com/office/drawing/2014/main" id="{B2475276-ED3C-EE76-0FD2-DF3B19ADCCA5}"/>
              </a:ext>
            </a:extLst>
          </p:cNvPr>
          <p:cNvSpPr txBox="1">
            <a:spLocks/>
          </p:cNvSpPr>
          <p:nvPr/>
        </p:nvSpPr>
        <p:spPr>
          <a:xfrm>
            <a:off x="5605496" y="1278912"/>
            <a:ext cx="6464808" cy="7164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419" sz="2000" b="1" dirty="0">
                <a:latin typeface="Segoe UI" panose="020B0502040204020203" pitchFamily="34" charset="0"/>
              </a:rPr>
              <a:t>Evitar colores secuenciales para </a:t>
            </a:r>
          </a:p>
          <a:p>
            <a:pPr algn="ctr"/>
            <a:r>
              <a:rPr lang="es-419" sz="2000" b="1" dirty="0">
                <a:latin typeface="Segoe UI" panose="020B0502040204020203" pitchFamily="34" charset="0"/>
              </a:rPr>
              <a:t>diferentes categorías</a:t>
            </a:r>
            <a:endParaRPr lang="en-US" sz="2000" b="1" dirty="0">
              <a:latin typeface="Segoe UI" panose="020B0502040204020203" pitchFamily="34" charset="0"/>
            </a:endParaRPr>
          </a:p>
        </p:txBody>
      </p:sp>
      <p:sp>
        <p:nvSpPr>
          <p:cNvPr id="4" name="CuadroTexto 3">
            <a:extLst>
              <a:ext uri="{FF2B5EF4-FFF2-40B4-BE49-F238E27FC236}">
                <a16:creationId xmlns:a16="http://schemas.microsoft.com/office/drawing/2014/main" id="{DF840233-A7AB-177C-BCC5-0C8A46C92622}"/>
              </a:ext>
            </a:extLst>
          </p:cNvPr>
          <p:cNvSpPr txBox="1"/>
          <p:nvPr/>
        </p:nvSpPr>
        <p:spPr>
          <a:xfrm>
            <a:off x="142875" y="4107102"/>
            <a:ext cx="5070281" cy="1169551"/>
          </a:xfrm>
          <a:prstGeom prst="rect">
            <a:avLst/>
          </a:prstGeom>
          <a:noFill/>
        </p:spPr>
        <p:txBody>
          <a:bodyPr wrap="square" rtlCol="0">
            <a:spAutoFit/>
          </a:bodyPr>
          <a:lstStyle/>
          <a:p>
            <a:r>
              <a:rPr lang="es-419" sz="1400" dirty="0">
                <a:latin typeface="Segoe UI" panose="020B0502040204020203" pitchFamily="34" charset="0"/>
              </a:rPr>
              <a:t>Los colores tienen diferentes significados para las diferentes personas. Cuando elegimos los colores para los gráficos debemos pensar en como la audiencia entenderá estos. Usando colores bien asociados intuitivos lograremos que los datos sean claros.</a:t>
            </a:r>
            <a:endParaRPr lang="en-US" sz="1400" dirty="0">
              <a:latin typeface="Segoe UI" panose="020B0502040204020203" pitchFamily="34" charset="0"/>
            </a:endParaRPr>
          </a:p>
        </p:txBody>
      </p:sp>
      <p:sp>
        <p:nvSpPr>
          <p:cNvPr id="6" name="CuadroTexto 5">
            <a:extLst>
              <a:ext uri="{FF2B5EF4-FFF2-40B4-BE49-F238E27FC236}">
                <a16:creationId xmlns:a16="http://schemas.microsoft.com/office/drawing/2014/main" id="{8ABF70F3-3A13-2259-45ED-1AD1DB2CFC1F}"/>
              </a:ext>
            </a:extLst>
          </p:cNvPr>
          <p:cNvSpPr txBox="1"/>
          <p:nvPr/>
        </p:nvSpPr>
        <p:spPr>
          <a:xfrm>
            <a:off x="6302759" y="4107102"/>
            <a:ext cx="5070281" cy="1384995"/>
          </a:xfrm>
          <a:prstGeom prst="rect">
            <a:avLst/>
          </a:prstGeom>
          <a:noFill/>
        </p:spPr>
        <p:txBody>
          <a:bodyPr wrap="square" rtlCol="0">
            <a:spAutoFit/>
          </a:bodyPr>
          <a:lstStyle/>
          <a:p>
            <a:r>
              <a:rPr lang="es-419" sz="1400" dirty="0">
                <a:latin typeface="Segoe UI" panose="020B0502040204020203" pitchFamily="34" charset="0"/>
              </a:rPr>
              <a:t>Utilizar colores secuenciales para mostrar diferentes categorías podría confundir al lector. Cuando las personas ven colores oscuros y claros, entienden que los colores oscuros son “más” y los colores claros son “menos”. Incluso si eso no es lo que queremos mostrar. Para evitar esta confusión intentemos elegir colores diferentes para cada categoría.</a:t>
            </a:r>
            <a:endParaRPr lang="en-US" sz="1400" dirty="0">
              <a:latin typeface="Segoe UI" panose="020B0502040204020203" pitchFamily="34" charset="0"/>
            </a:endParaRPr>
          </a:p>
        </p:txBody>
      </p:sp>
      <p:cxnSp>
        <p:nvCxnSpPr>
          <p:cNvPr id="11" name="Conector recto 10">
            <a:extLst>
              <a:ext uri="{FF2B5EF4-FFF2-40B4-BE49-F238E27FC236}">
                <a16:creationId xmlns:a16="http://schemas.microsoft.com/office/drawing/2014/main" id="{29B98E65-495B-9F60-646A-7C3190826828}"/>
              </a:ext>
            </a:extLst>
          </p:cNvPr>
          <p:cNvCxnSpPr>
            <a:cxnSpLocks/>
          </p:cNvCxnSpPr>
          <p:nvPr/>
        </p:nvCxnSpPr>
        <p:spPr>
          <a:xfrm>
            <a:off x="5757133" y="1323975"/>
            <a:ext cx="0" cy="5083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Google Shape;1399;p36">
            <a:extLst>
              <a:ext uri="{FF2B5EF4-FFF2-40B4-BE49-F238E27FC236}">
                <a16:creationId xmlns:a16="http://schemas.microsoft.com/office/drawing/2014/main" id="{DF30D351-6A1E-8744-F10B-C37DAEABB178}"/>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Sugerencias de visualizaciones 1</a:t>
            </a:r>
          </a:p>
        </p:txBody>
      </p:sp>
    </p:spTree>
    <p:extLst>
      <p:ext uri="{BB962C8B-B14F-4D97-AF65-F5344CB8AC3E}">
        <p14:creationId xmlns:p14="http://schemas.microsoft.com/office/powerpoint/2010/main" val="213296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BC4056B-B475-7028-B869-2643121D15E7}"/>
              </a:ext>
            </a:extLst>
          </p:cNvPr>
          <p:cNvPicPr>
            <a:picLocks noChangeAspect="1"/>
          </p:cNvPicPr>
          <p:nvPr/>
        </p:nvPicPr>
        <p:blipFill>
          <a:blip r:embed="rId2"/>
          <a:stretch>
            <a:fillRect/>
          </a:stretch>
        </p:blipFill>
        <p:spPr>
          <a:xfrm>
            <a:off x="460249" y="1656489"/>
            <a:ext cx="4890516" cy="2508374"/>
          </a:xfrm>
          <a:prstGeom prst="rect">
            <a:avLst/>
          </a:prstGeom>
        </p:spPr>
      </p:pic>
      <p:pic>
        <p:nvPicPr>
          <p:cNvPr id="8" name="Imagen 7">
            <a:extLst>
              <a:ext uri="{FF2B5EF4-FFF2-40B4-BE49-F238E27FC236}">
                <a16:creationId xmlns:a16="http://schemas.microsoft.com/office/drawing/2014/main" id="{8A6F182F-79A1-38CF-B86A-1CBD745B2EAF}"/>
              </a:ext>
            </a:extLst>
          </p:cNvPr>
          <p:cNvPicPr>
            <a:picLocks noChangeAspect="1"/>
          </p:cNvPicPr>
          <p:nvPr/>
        </p:nvPicPr>
        <p:blipFill>
          <a:blip r:embed="rId3"/>
          <a:stretch>
            <a:fillRect/>
          </a:stretch>
        </p:blipFill>
        <p:spPr>
          <a:xfrm>
            <a:off x="6188079" y="2082629"/>
            <a:ext cx="5512238" cy="1720894"/>
          </a:xfrm>
          <a:prstGeom prst="rect">
            <a:avLst/>
          </a:prstGeom>
        </p:spPr>
      </p:pic>
      <p:sp>
        <p:nvSpPr>
          <p:cNvPr id="4" name="Título 1">
            <a:extLst>
              <a:ext uri="{FF2B5EF4-FFF2-40B4-BE49-F238E27FC236}">
                <a16:creationId xmlns:a16="http://schemas.microsoft.com/office/drawing/2014/main" id="{E5663805-CC87-C7CC-45FF-5BEBE115A13A}"/>
              </a:ext>
            </a:extLst>
          </p:cNvPr>
          <p:cNvSpPr txBox="1">
            <a:spLocks/>
          </p:cNvSpPr>
          <p:nvPr/>
        </p:nvSpPr>
        <p:spPr>
          <a:xfrm>
            <a:off x="249173" y="1300889"/>
            <a:ext cx="5400000" cy="4593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r>
              <a:rPr lang="es-419" sz="2000" b="1" dirty="0"/>
              <a:t>Mantener la consistencia de colores</a:t>
            </a:r>
            <a:endParaRPr lang="en-US" sz="2000" b="1" dirty="0"/>
          </a:p>
        </p:txBody>
      </p:sp>
      <p:sp>
        <p:nvSpPr>
          <p:cNvPr id="5" name="Título 1">
            <a:extLst>
              <a:ext uri="{FF2B5EF4-FFF2-40B4-BE49-F238E27FC236}">
                <a16:creationId xmlns:a16="http://schemas.microsoft.com/office/drawing/2014/main" id="{46F76258-AC44-B5DE-F647-D0E3D6022C52}"/>
              </a:ext>
            </a:extLst>
          </p:cNvPr>
          <p:cNvSpPr txBox="1">
            <a:spLocks/>
          </p:cNvSpPr>
          <p:nvPr/>
        </p:nvSpPr>
        <p:spPr>
          <a:xfrm>
            <a:off x="5711794" y="1300889"/>
            <a:ext cx="6464808" cy="4593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419" sz="2000" b="1" dirty="0">
                <a:latin typeface="Segoe UI" panose="020B0502040204020203" pitchFamily="34" charset="0"/>
              </a:rPr>
              <a:t>Gradiente Claro para bajo, oscuro para alto</a:t>
            </a:r>
          </a:p>
        </p:txBody>
      </p:sp>
      <p:cxnSp>
        <p:nvCxnSpPr>
          <p:cNvPr id="7" name="Conector recto 6">
            <a:extLst>
              <a:ext uri="{FF2B5EF4-FFF2-40B4-BE49-F238E27FC236}">
                <a16:creationId xmlns:a16="http://schemas.microsoft.com/office/drawing/2014/main" id="{5B0B9BE7-034D-63D5-8ACA-696E6329EBF0}"/>
              </a:ext>
            </a:extLst>
          </p:cNvPr>
          <p:cNvCxnSpPr>
            <a:cxnSpLocks/>
          </p:cNvCxnSpPr>
          <p:nvPr/>
        </p:nvCxnSpPr>
        <p:spPr>
          <a:xfrm>
            <a:off x="5757133" y="1322451"/>
            <a:ext cx="0" cy="48926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02B3509E-0830-41D1-8684-196CBDF1235B}"/>
              </a:ext>
            </a:extLst>
          </p:cNvPr>
          <p:cNvSpPr txBox="1"/>
          <p:nvPr/>
        </p:nvSpPr>
        <p:spPr>
          <a:xfrm>
            <a:off x="249173" y="4192295"/>
            <a:ext cx="5070281" cy="954107"/>
          </a:xfrm>
          <a:prstGeom prst="rect">
            <a:avLst/>
          </a:prstGeom>
          <a:noFill/>
        </p:spPr>
        <p:txBody>
          <a:bodyPr wrap="square" rtlCol="0">
            <a:spAutoFit/>
          </a:bodyPr>
          <a:lstStyle/>
          <a:p>
            <a:r>
              <a:rPr lang="es-419" sz="1400" dirty="0">
                <a:latin typeface="Segoe UI" panose="020B0502040204020203" pitchFamily="34" charset="0"/>
              </a:rPr>
              <a:t>Elegir un color para cada cosa a medir (como bancas, segmentos, etc.) y mantener los colores en cada reporte. Esto hará que todo luzca organizado y sea más fácil de seguir para la audiencia, incluso si los mostramos en gráficos diferentes.</a:t>
            </a:r>
            <a:endParaRPr lang="en-US" sz="1400" dirty="0">
              <a:latin typeface="Segoe UI" panose="020B0502040204020203" pitchFamily="34" charset="0"/>
            </a:endParaRPr>
          </a:p>
        </p:txBody>
      </p:sp>
      <p:sp>
        <p:nvSpPr>
          <p:cNvPr id="15" name="CuadroTexto 14">
            <a:extLst>
              <a:ext uri="{FF2B5EF4-FFF2-40B4-BE49-F238E27FC236}">
                <a16:creationId xmlns:a16="http://schemas.microsoft.com/office/drawing/2014/main" id="{7831F4EC-6BB1-76CC-9348-5A7DE738948B}"/>
              </a:ext>
            </a:extLst>
          </p:cNvPr>
          <p:cNvSpPr txBox="1"/>
          <p:nvPr/>
        </p:nvSpPr>
        <p:spPr>
          <a:xfrm>
            <a:off x="6409057" y="4192295"/>
            <a:ext cx="5070281" cy="1169551"/>
          </a:xfrm>
          <a:prstGeom prst="rect">
            <a:avLst/>
          </a:prstGeom>
          <a:noFill/>
        </p:spPr>
        <p:txBody>
          <a:bodyPr wrap="square" rtlCol="0">
            <a:spAutoFit/>
          </a:bodyPr>
          <a:lstStyle/>
          <a:p>
            <a:r>
              <a:rPr lang="es-419" sz="1400" dirty="0">
                <a:latin typeface="Segoe UI" panose="020B0502040204020203" pitchFamily="34" charset="0"/>
              </a:rPr>
              <a:t>Cuando utilizamos gradientes en los gráficos, empezar con colores claros para valores mas bajos y cambiar a colores oscuros para valores mas altos. Esto es como la mayoría de las personas piensan naturalmente sobre los colores y hará que los datos sean más fáciles de entender.</a:t>
            </a:r>
            <a:endParaRPr lang="en-US" sz="1400" dirty="0">
              <a:latin typeface="Segoe UI" panose="020B0502040204020203" pitchFamily="34" charset="0"/>
            </a:endParaRPr>
          </a:p>
        </p:txBody>
      </p:sp>
      <p:sp>
        <p:nvSpPr>
          <p:cNvPr id="3" name="Google Shape;1399;p36">
            <a:extLst>
              <a:ext uri="{FF2B5EF4-FFF2-40B4-BE49-F238E27FC236}">
                <a16:creationId xmlns:a16="http://schemas.microsoft.com/office/drawing/2014/main" id="{86140A66-FA90-B592-A855-1D313E2ABF26}"/>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Sugerencias de visualizaciones 2</a:t>
            </a:r>
          </a:p>
        </p:txBody>
      </p:sp>
    </p:spTree>
    <p:extLst>
      <p:ext uri="{BB962C8B-B14F-4D97-AF65-F5344CB8AC3E}">
        <p14:creationId xmlns:p14="http://schemas.microsoft.com/office/powerpoint/2010/main" val="382156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2EC84C8-C0E8-38F8-59D6-EBC2FDB39E9A}"/>
              </a:ext>
            </a:extLst>
          </p:cNvPr>
          <p:cNvSpPr txBox="1"/>
          <p:nvPr/>
        </p:nvSpPr>
        <p:spPr>
          <a:xfrm>
            <a:off x="0" y="1501350"/>
            <a:ext cx="11427714" cy="1708160"/>
          </a:xfrm>
          <a:prstGeom prst="rect">
            <a:avLst/>
          </a:prstGeom>
          <a:noFill/>
        </p:spPr>
        <p:txBody>
          <a:bodyPr wrap="square">
            <a:spAutoFit/>
          </a:bodyPr>
          <a:lstStyle/>
          <a:p>
            <a:r>
              <a:rPr lang="es-419" sz="1500" dirty="0">
                <a:latin typeface="Segoe UI" panose="020B0502040204020203" pitchFamily="34" charset="0"/>
              </a:rPr>
              <a:t>Aunque comúnmente se confunden, </a:t>
            </a:r>
            <a:r>
              <a:rPr lang="es-419" sz="1500" b="1" dirty="0">
                <a:solidFill>
                  <a:srgbClr val="156082"/>
                </a:solidFill>
                <a:latin typeface="Segoe UI" panose="020B0502040204020203" pitchFamily="34" charset="0"/>
              </a:rPr>
              <a:t>los </a:t>
            </a:r>
            <a:r>
              <a:rPr lang="es-419" sz="1500" b="1" dirty="0" err="1">
                <a:solidFill>
                  <a:srgbClr val="156082"/>
                </a:solidFill>
                <a:latin typeface="Segoe UI" panose="020B0502040204020203" pitchFamily="34" charset="0"/>
              </a:rPr>
              <a:t>dashboards</a:t>
            </a:r>
            <a:r>
              <a:rPr lang="es-419" sz="1500" b="1" dirty="0">
                <a:solidFill>
                  <a:srgbClr val="156082"/>
                </a:solidFill>
                <a:latin typeface="Segoe UI" panose="020B0502040204020203" pitchFamily="34" charset="0"/>
              </a:rPr>
              <a:t> y los reportes </a:t>
            </a:r>
            <a:r>
              <a:rPr lang="es-419" sz="1500" dirty="0">
                <a:latin typeface="Segoe UI" panose="020B0502040204020203" pitchFamily="34" charset="0"/>
              </a:rPr>
              <a:t>tienen propósitos diferentes en la visualización de datos y la elección siempre dependerá de la audiencia:</a:t>
            </a:r>
          </a:p>
          <a:p>
            <a:endParaRPr lang="es-419" sz="1500" dirty="0">
              <a:latin typeface="Segoe UI" panose="020B0502040204020203" pitchFamily="34" charset="0"/>
            </a:endParaRPr>
          </a:p>
          <a:p>
            <a:pPr>
              <a:buFont typeface="Arial" panose="020B0604020202020204" pitchFamily="34" charset="0"/>
              <a:buChar char="•"/>
            </a:pPr>
            <a:r>
              <a:rPr lang="es-419" sz="1500" dirty="0">
                <a:latin typeface="Segoe UI" panose="020B0502040204020203" pitchFamily="34" charset="0"/>
              </a:rPr>
              <a:t>Los </a:t>
            </a:r>
            <a:r>
              <a:rPr lang="es-419" sz="1500" b="1" dirty="0" err="1">
                <a:solidFill>
                  <a:srgbClr val="156082"/>
                </a:solidFill>
                <a:latin typeface="Segoe UI" panose="020B0502040204020203" pitchFamily="34" charset="0"/>
              </a:rPr>
              <a:t>Dashboards</a:t>
            </a:r>
            <a:r>
              <a:rPr lang="es-419" sz="1500" dirty="0">
                <a:latin typeface="Segoe UI" panose="020B0502040204020203" pitchFamily="34" charset="0"/>
              </a:rPr>
              <a:t>, ofrecen una vista rápida y en tiempo real de las métricas clave.</a:t>
            </a:r>
          </a:p>
          <a:p>
            <a:pPr>
              <a:buFont typeface="Arial" panose="020B0604020202020204" pitchFamily="34" charset="0"/>
              <a:buChar char="•"/>
            </a:pPr>
            <a:endParaRPr lang="es-419" sz="1500" dirty="0">
              <a:latin typeface="Segoe UI" panose="020B0502040204020203" pitchFamily="34" charset="0"/>
            </a:endParaRPr>
          </a:p>
          <a:p>
            <a:pPr>
              <a:buFont typeface="Arial" panose="020B0604020202020204" pitchFamily="34" charset="0"/>
              <a:buChar char="•"/>
            </a:pPr>
            <a:r>
              <a:rPr lang="es-419" sz="1500" dirty="0">
                <a:latin typeface="Segoe UI" panose="020B0502040204020203" pitchFamily="34" charset="0"/>
              </a:rPr>
              <a:t>Los </a:t>
            </a:r>
            <a:r>
              <a:rPr lang="es-419" sz="1500" b="1" dirty="0">
                <a:solidFill>
                  <a:srgbClr val="156082"/>
                </a:solidFill>
                <a:latin typeface="Segoe UI" panose="020B0502040204020203" pitchFamily="34" charset="0"/>
              </a:rPr>
              <a:t>Reportes</a:t>
            </a:r>
            <a:r>
              <a:rPr lang="es-419" sz="1500" dirty="0">
                <a:latin typeface="Segoe UI" panose="020B0502040204020203" pitchFamily="34" charset="0"/>
              </a:rPr>
              <a:t>, funcionan como un registro detallado, proporcionando análisis en </a:t>
            </a:r>
          </a:p>
          <a:p>
            <a:pPr>
              <a:buFont typeface="Arial" panose="020B0604020202020204" pitchFamily="34" charset="0"/>
              <a:buChar char="•"/>
            </a:pPr>
            <a:r>
              <a:rPr lang="es-419" sz="1500" dirty="0">
                <a:latin typeface="Segoe UI" panose="020B0502040204020203" pitchFamily="34" charset="0"/>
              </a:rPr>
              <a:t>profundidad con datos históricos para identificar tendencias más amplias.</a:t>
            </a:r>
          </a:p>
        </p:txBody>
      </p:sp>
      <p:sp>
        <p:nvSpPr>
          <p:cNvPr id="7" name="CuadroTexto 6">
            <a:extLst>
              <a:ext uri="{FF2B5EF4-FFF2-40B4-BE49-F238E27FC236}">
                <a16:creationId xmlns:a16="http://schemas.microsoft.com/office/drawing/2014/main" id="{FA1EBE49-24AD-5A9A-9133-12164721EF04}"/>
              </a:ext>
            </a:extLst>
          </p:cNvPr>
          <p:cNvSpPr txBox="1"/>
          <p:nvPr/>
        </p:nvSpPr>
        <p:spPr>
          <a:xfrm>
            <a:off x="66675" y="4445584"/>
            <a:ext cx="11850624" cy="2169825"/>
          </a:xfrm>
          <a:prstGeom prst="rect">
            <a:avLst/>
          </a:prstGeom>
          <a:noFill/>
        </p:spPr>
        <p:txBody>
          <a:bodyPr wrap="square">
            <a:spAutoFit/>
          </a:bodyPr>
          <a:lstStyle/>
          <a:p>
            <a:r>
              <a:rPr lang="es-419" sz="1500" dirty="0">
                <a:latin typeface="Segoe UI" panose="020B0502040204020203" pitchFamily="34" charset="0"/>
              </a:rPr>
              <a:t>Se refiere al nivel de detalle o precisión de algo. Cuando hablamos de datos, la "</a:t>
            </a:r>
            <a:r>
              <a:rPr lang="es-419" sz="1500" b="1" dirty="0">
                <a:solidFill>
                  <a:srgbClr val="156082"/>
                </a:solidFill>
                <a:latin typeface="Segoe UI" panose="020B0502040204020203" pitchFamily="34" charset="0"/>
              </a:rPr>
              <a:t>granularidad</a:t>
            </a:r>
            <a:r>
              <a:rPr lang="es-419" sz="1500" dirty="0">
                <a:latin typeface="Segoe UI" panose="020B0502040204020203" pitchFamily="34" charset="0"/>
              </a:rPr>
              <a:t>" se refiere al nivel de detalle de los mismos:</a:t>
            </a:r>
          </a:p>
          <a:p>
            <a:endParaRPr lang="es-419" sz="1500" dirty="0">
              <a:latin typeface="Segoe UI" panose="020B0502040204020203" pitchFamily="34" charset="0"/>
            </a:endParaRPr>
          </a:p>
          <a:p>
            <a:pPr>
              <a:buFont typeface="Arial" panose="020B0604020202020204" pitchFamily="34" charset="0"/>
              <a:buChar char="•"/>
            </a:pPr>
            <a:r>
              <a:rPr lang="es-419" sz="1500" b="1" dirty="0">
                <a:solidFill>
                  <a:schemeClr val="accent1"/>
                </a:solidFill>
                <a:latin typeface="Segoe UI" panose="020B0502040204020203" pitchFamily="34" charset="0"/>
              </a:rPr>
              <a:t>Baja granularidad</a:t>
            </a:r>
            <a:r>
              <a:rPr lang="es-419" sz="1500" dirty="0">
                <a:solidFill>
                  <a:schemeClr val="accent1"/>
                </a:solidFill>
                <a:latin typeface="Segoe UI" panose="020B0502040204020203" pitchFamily="34" charset="0"/>
              </a:rPr>
              <a:t> </a:t>
            </a:r>
            <a:r>
              <a:rPr lang="es-419" sz="1500" dirty="0">
                <a:latin typeface="Segoe UI" panose="020B0502040204020203" pitchFamily="34" charset="0"/>
              </a:rPr>
              <a:t>significa que los datos están agregados o resumidos a un nivel más alto, ofreciendo una visión más general o menos detallada. Por ejemplo, si analizas datos de ventas a nivel mensual en lugar de diario, la granularidad es baja porque estás agrupando los datos en períodos de tiempo más largos.</a:t>
            </a:r>
          </a:p>
          <a:p>
            <a:pPr>
              <a:buFont typeface="Arial" panose="020B0604020202020204" pitchFamily="34" charset="0"/>
              <a:buChar char="•"/>
            </a:pPr>
            <a:endParaRPr lang="es-419" sz="1500" dirty="0">
              <a:latin typeface="Segoe UI" panose="020B0502040204020203" pitchFamily="34" charset="0"/>
            </a:endParaRPr>
          </a:p>
          <a:p>
            <a:pPr>
              <a:buFont typeface="Arial" panose="020B0604020202020204" pitchFamily="34" charset="0"/>
              <a:buChar char="•"/>
            </a:pPr>
            <a:r>
              <a:rPr lang="es-419" sz="1500" b="1" dirty="0">
                <a:solidFill>
                  <a:schemeClr val="accent1"/>
                </a:solidFill>
                <a:latin typeface="Segoe UI" panose="020B0502040204020203" pitchFamily="34" charset="0"/>
              </a:rPr>
              <a:t>Alta granularidad</a:t>
            </a:r>
            <a:r>
              <a:rPr lang="es-419" sz="1500" dirty="0">
                <a:solidFill>
                  <a:schemeClr val="accent1"/>
                </a:solidFill>
                <a:latin typeface="Segoe UI" panose="020B0502040204020203" pitchFamily="34" charset="0"/>
              </a:rPr>
              <a:t> </a:t>
            </a:r>
            <a:r>
              <a:rPr lang="es-419" sz="1500" dirty="0">
                <a:latin typeface="Segoe UI" panose="020B0502040204020203" pitchFamily="34" charset="0"/>
              </a:rPr>
              <a:t>significa que los datos son más detallados, proporcionando información más específica. Siguiendo el ejemplo de ventas, si analizas datos a nivel diario en lugar de mensual, la granularidad es alta porque obtienes información más específica sobre las actividades de ventas.</a:t>
            </a:r>
          </a:p>
        </p:txBody>
      </p:sp>
      <p:sp>
        <p:nvSpPr>
          <p:cNvPr id="6" name="CuadroTexto 5">
            <a:extLst>
              <a:ext uri="{FF2B5EF4-FFF2-40B4-BE49-F238E27FC236}">
                <a16:creationId xmlns:a16="http://schemas.microsoft.com/office/drawing/2014/main" id="{BFB90AF0-CBA1-A76C-4F2A-C65FE10CA01C}"/>
              </a:ext>
            </a:extLst>
          </p:cNvPr>
          <p:cNvSpPr txBox="1"/>
          <p:nvPr/>
        </p:nvSpPr>
        <p:spPr>
          <a:xfrm>
            <a:off x="66675" y="3820796"/>
            <a:ext cx="6133722" cy="400110"/>
          </a:xfrm>
          <a:prstGeom prst="rect">
            <a:avLst/>
          </a:prstGeom>
          <a:noFill/>
        </p:spPr>
        <p:txBody>
          <a:bodyPr wrap="square">
            <a:spAutoFit/>
          </a:bodyPr>
          <a:lstStyle/>
          <a:p>
            <a:r>
              <a:rPr lang="es-419" sz="2000" b="1" dirty="0">
                <a:latin typeface="Segoe UI" panose="020B0502040204020203" pitchFamily="34" charset="0"/>
              </a:rPr>
              <a:t>Granularidad de los datos</a:t>
            </a:r>
          </a:p>
        </p:txBody>
      </p:sp>
      <p:pic>
        <p:nvPicPr>
          <p:cNvPr id="4" name="Imagen 3">
            <a:extLst>
              <a:ext uri="{FF2B5EF4-FFF2-40B4-BE49-F238E27FC236}">
                <a16:creationId xmlns:a16="http://schemas.microsoft.com/office/drawing/2014/main" id="{26760E0E-A309-6BE0-559C-C0BE0E03EB4B}"/>
              </a:ext>
            </a:extLst>
          </p:cNvPr>
          <p:cNvPicPr>
            <a:picLocks noChangeAspect="1"/>
          </p:cNvPicPr>
          <p:nvPr/>
        </p:nvPicPr>
        <p:blipFill>
          <a:blip r:embed="rId2"/>
          <a:stretch>
            <a:fillRect/>
          </a:stretch>
        </p:blipFill>
        <p:spPr>
          <a:xfrm>
            <a:off x="7130415" y="1918899"/>
            <a:ext cx="4649724" cy="1695537"/>
          </a:xfrm>
          <a:prstGeom prst="rect">
            <a:avLst/>
          </a:prstGeom>
        </p:spPr>
      </p:pic>
      <p:sp>
        <p:nvSpPr>
          <p:cNvPr id="16" name="CuadroTexto 15">
            <a:extLst>
              <a:ext uri="{FF2B5EF4-FFF2-40B4-BE49-F238E27FC236}">
                <a16:creationId xmlns:a16="http://schemas.microsoft.com/office/drawing/2014/main" id="{DCD2A4B5-DC7C-F74E-E72E-14AA64561BF6}"/>
              </a:ext>
            </a:extLst>
          </p:cNvPr>
          <p:cNvSpPr txBox="1"/>
          <p:nvPr/>
        </p:nvSpPr>
        <p:spPr>
          <a:xfrm>
            <a:off x="-6034" y="957011"/>
            <a:ext cx="6102034" cy="400110"/>
          </a:xfrm>
          <a:prstGeom prst="rect">
            <a:avLst/>
          </a:prstGeom>
          <a:noFill/>
        </p:spPr>
        <p:txBody>
          <a:bodyPr wrap="square">
            <a:spAutoFit/>
          </a:bodyPr>
          <a:lstStyle/>
          <a:p>
            <a:r>
              <a:rPr lang="es-419" sz="2000" b="1" dirty="0" err="1">
                <a:latin typeface="Segoe UI" panose="020B0502040204020203" pitchFamily="34" charset="0"/>
              </a:rPr>
              <a:t>Dashboards</a:t>
            </a:r>
            <a:r>
              <a:rPr lang="es-419" sz="2000" b="1" dirty="0">
                <a:latin typeface="Segoe UI" panose="020B0502040204020203" pitchFamily="34" charset="0"/>
              </a:rPr>
              <a:t> vs. Reportes: ¿Cuál es la diferencia?</a:t>
            </a:r>
          </a:p>
        </p:txBody>
      </p:sp>
      <p:sp>
        <p:nvSpPr>
          <p:cNvPr id="17" name="Google Shape;1399;p36">
            <a:extLst>
              <a:ext uri="{FF2B5EF4-FFF2-40B4-BE49-F238E27FC236}">
                <a16:creationId xmlns:a16="http://schemas.microsoft.com/office/drawing/2014/main" id="{E8023A45-07FF-326E-20B6-D113E37A04D8}"/>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Definiciones</a:t>
            </a:r>
          </a:p>
        </p:txBody>
      </p:sp>
    </p:spTree>
    <p:extLst>
      <p:ext uri="{BB962C8B-B14F-4D97-AF65-F5344CB8AC3E}">
        <p14:creationId xmlns:p14="http://schemas.microsoft.com/office/powerpoint/2010/main" val="29051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3239AF7-9030-23BD-04AA-F22A6A28BAAB}"/>
              </a:ext>
            </a:extLst>
          </p:cNvPr>
          <p:cNvPicPr>
            <a:picLocks noChangeAspect="1"/>
          </p:cNvPicPr>
          <p:nvPr/>
        </p:nvPicPr>
        <p:blipFill>
          <a:blip r:embed="rId2"/>
          <a:stretch>
            <a:fillRect/>
          </a:stretch>
        </p:blipFill>
        <p:spPr>
          <a:xfrm>
            <a:off x="0" y="832959"/>
            <a:ext cx="12192000" cy="5411537"/>
          </a:xfrm>
          <a:prstGeom prst="rect">
            <a:avLst/>
          </a:prstGeom>
        </p:spPr>
      </p:pic>
      <p:sp>
        <p:nvSpPr>
          <p:cNvPr id="12" name="CuadroTexto 11">
            <a:extLst>
              <a:ext uri="{FF2B5EF4-FFF2-40B4-BE49-F238E27FC236}">
                <a16:creationId xmlns:a16="http://schemas.microsoft.com/office/drawing/2014/main" id="{688F0023-D7D7-8683-3EC0-1D77FDC31799}"/>
              </a:ext>
            </a:extLst>
          </p:cNvPr>
          <p:cNvSpPr txBox="1"/>
          <p:nvPr/>
        </p:nvSpPr>
        <p:spPr>
          <a:xfrm>
            <a:off x="0" y="151839"/>
            <a:ext cx="5824728" cy="461665"/>
          </a:xfrm>
          <a:prstGeom prst="rect">
            <a:avLst/>
          </a:prstGeom>
          <a:noFill/>
        </p:spPr>
        <p:txBody>
          <a:bodyPr wrap="square" rtlCol="0">
            <a:spAutoFit/>
          </a:bodyPr>
          <a:lstStyle/>
          <a:p>
            <a:r>
              <a:rPr lang="es-419" sz="2400" b="1" dirty="0">
                <a:latin typeface="Segoe UI" panose="020B0502040204020203" pitchFamily="34" charset="0"/>
              </a:rPr>
              <a:t>¿Que son los patrones de lectura?</a:t>
            </a:r>
            <a:endParaRPr lang="en-US" sz="2400" b="1" dirty="0">
              <a:latin typeface="Segoe UI" panose="020B0502040204020203" pitchFamily="34" charset="0"/>
            </a:endParaRPr>
          </a:p>
        </p:txBody>
      </p:sp>
    </p:spTree>
    <p:extLst>
      <p:ext uri="{BB962C8B-B14F-4D97-AF65-F5344CB8AC3E}">
        <p14:creationId xmlns:p14="http://schemas.microsoft.com/office/powerpoint/2010/main" val="318733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FA99D-43F8-3FBD-FDD4-91F703E17396}"/>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D00A684-3EAF-017C-BD10-E638EA8E11F7}"/>
              </a:ext>
            </a:extLst>
          </p:cNvPr>
          <p:cNvSpPr txBox="1"/>
          <p:nvPr/>
        </p:nvSpPr>
        <p:spPr>
          <a:xfrm>
            <a:off x="66675" y="1030294"/>
            <a:ext cx="12125325" cy="2246769"/>
          </a:xfrm>
          <a:prstGeom prst="rect">
            <a:avLst/>
          </a:prstGeom>
          <a:noFill/>
        </p:spPr>
        <p:txBody>
          <a:bodyPr wrap="square">
            <a:spAutoFit/>
          </a:bodyPr>
          <a:lstStyle/>
          <a:p>
            <a:r>
              <a:rPr lang="es-419" sz="1400" b="1" dirty="0">
                <a:latin typeface="Segoe UI" panose="020B0502040204020203" pitchFamily="34" charset="0"/>
              </a:rPr>
              <a:t>¿Qué es el Patrón Z?</a:t>
            </a:r>
          </a:p>
          <a:p>
            <a:r>
              <a:rPr lang="es-419" sz="1400" dirty="0">
                <a:latin typeface="Segoe UI" panose="020B0502040204020203" pitchFamily="34" charset="0"/>
              </a:rPr>
              <a:t>El </a:t>
            </a:r>
            <a:r>
              <a:rPr lang="es-419" sz="1400" b="1" dirty="0">
                <a:latin typeface="Segoe UI" panose="020B0502040204020203" pitchFamily="34" charset="0"/>
              </a:rPr>
              <a:t>Patrón Z</a:t>
            </a:r>
            <a:r>
              <a:rPr lang="es-419" sz="1400" dirty="0">
                <a:latin typeface="Segoe UI" panose="020B0502040204020203" pitchFamily="34" charset="0"/>
              </a:rPr>
              <a:t> describe el recorrido visual que los ojos suelen seguir al leer contenido en una página: </a:t>
            </a:r>
          </a:p>
          <a:p>
            <a:r>
              <a:rPr lang="es-419" sz="1400" i="1" dirty="0">
                <a:latin typeface="Segoe UI" panose="020B0502040204020203" pitchFamily="34" charset="0"/>
              </a:rPr>
              <a:t>de izquierda a derecha y de arriba hacia abajo</a:t>
            </a:r>
            <a:r>
              <a:rPr lang="es-419" sz="1400" dirty="0">
                <a:latin typeface="Segoe UI" panose="020B0502040204020203" pitchFamily="34" charset="0"/>
              </a:rPr>
              <a:t>, formando una trayectoria en forma de "Z". </a:t>
            </a:r>
          </a:p>
          <a:p>
            <a:endParaRPr lang="es-419" sz="1400" dirty="0">
              <a:latin typeface="Segoe UI" panose="020B0502040204020203" pitchFamily="34" charset="0"/>
            </a:endParaRPr>
          </a:p>
          <a:p>
            <a:r>
              <a:rPr lang="es-419" sz="1400" b="1" dirty="0">
                <a:latin typeface="Segoe UI" panose="020B0502040204020203" pitchFamily="34" charset="0"/>
              </a:rPr>
              <a:t>Secuencia del Patrón Z:</a:t>
            </a:r>
          </a:p>
          <a:p>
            <a:pPr>
              <a:buFont typeface="+mj-lt"/>
              <a:buAutoNum type="arabicPeriod"/>
            </a:pPr>
            <a:r>
              <a:rPr lang="es-419" sz="1400" b="1" dirty="0">
                <a:latin typeface="Segoe UI" panose="020B0502040204020203" pitchFamily="34" charset="0"/>
              </a:rPr>
              <a:t>Primera línea horizontal:</a:t>
            </a:r>
            <a:r>
              <a:rPr lang="es-419" sz="1400" dirty="0">
                <a:latin typeface="Segoe UI" panose="020B0502040204020203" pitchFamily="34" charset="0"/>
              </a:rPr>
              <a:t> Los ojos escanean inicialmente de la esquina superior izquierda a la superior derecha, creando una línea horizontal imaginaria.</a:t>
            </a:r>
          </a:p>
          <a:p>
            <a:pPr>
              <a:buFont typeface="+mj-lt"/>
              <a:buAutoNum type="arabicPeriod"/>
            </a:pPr>
            <a:r>
              <a:rPr lang="es-419" sz="1400" b="1" dirty="0">
                <a:latin typeface="Segoe UI" panose="020B0502040204020203" pitchFamily="34" charset="0"/>
              </a:rPr>
              <a:t>Línea diagonal descendente:</a:t>
            </a:r>
            <a:r>
              <a:rPr lang="es-419" sz="1400" dirty="0">
                <a:latin typeface="Segoe UI" panose="020B0502040204020203" pitchFamily="34" charset="0"/>
              </a:rPr>
              <a:t> Luego, los ojos se mueven hacia abajo en diagonal hacia la esquina inferior izquierda de la página visible.</a:t>
            </a:r>
          </a:p>
          <a:p>
            <a:pPr>
              <a:buFont typeface="+mj-lt"/>
              <a:buAutoNum type="arabicPeriod"/>
            </a:pPr>
            <a:r>
              <a:rPr lang="es-419" sz="1400" b="1" dirty="0">
                <a:latin typeface="Segoe UI" panose="020B0502040204020203" pitchFamily="34" charset="0"/>
              </a:rPr>
              <a:t>Segunda línea horizontal:</a:t>
            </a:r>
            <a:r>
              <a:rPr lang="es-419" sz="1400" dirty="0">
                <a:latin typeface="Segoe UI" panose="020B0502040204020203" pitchFamily="34" charset="0"/>
              </a:rPr>
              <a:t> Finalmente, los ojos recorren de nuevo hacia la derecha, formando una segunda línea horizontal.</a:t>
            </a:r>
          </a:p>
          <a:p>
            <a:r>
              <a:rPr lang="es-419" sz="1400" dirty="0">
                <a:latin typeface="Segoe UI" panose="020B0502040204020203" pitchFamily="34" charset="0"/>
              </a:rPr>
              <a:t>Cuando los ojos realizan este recorrido, se crea una trayectoria visual en forma de "Z".</a:t>
            </a:r>
          </a:p>
        </p:txBody>
      </p:sp>
      <p:pic>
        <p:nvPicPr>
          <p:cNvPr id="8" name="Imagen 7">
            <a:extLst>
              <a:ext uri="{FF2B5EF4-FFF2-40B4-BE49-F238E27FC236}">
                <a16:creationId xmlns:a16="http://schemas.microsoft.com/office/drawing/2014/main" id="{7001CC65-592C-6D44-5505-66A845FC18C1}"/>
              </a:ext>
            </a:extLst>
          </p:cNvPr>
          <p:cNvPicPr>
            <a:picLocks noChangeAspect="1"/>
          </p:cNvPicPr>
          <p:nvPr/>
        </p:nvPicPr>
        <p:blipFill>
          <a:blip r:embed="rId2"/>
          <a:stretch>
            <a:fillRect/>
          </a:stretch>
        </p:blipFill>
        <p:spPr>
          <a:xfrm>
            <a:off x="7425971" y="3286206"/>
            <a:ext cx="4435605" cy="3320320"/>
          </a:xfrm>
          <a:prstGeom prst="rect">
            <a:avLst/>
          </a:prstGeom>
        </p:spPr>
      </p:pic>
      <p:sp>
        <p:nvSpPr>
          <p:cNvPr id="6" name="CuadroTexto 5">
            <a:extLst>
              <a:ext uri="{FF2B5EF4-FFF2-40B4-BE49-F238E27FC236}">
                <a16:creationId xmlns:a16="http://schemas.microsoft.com/office/drawing/2014/main" id="{9A1D8B62-B07B-7DF9-98B0-306567CBAEE7}"/>
              </a:ext>
            </a:extLst>
          </p:cNvPr>
          <p:cNvSpPr txBox="1"/>
          <p:nvPr/>
        </p:nvSpPr>
        <p:spPr>
          <a:xfrm>
            <a:off x="77469" y="3411932"/>
            <a:ext cx="7175373" cy="1723549"/>
          </a:xfrm>
          <a:prstGeom prst="rect">
            <a:avLst/>
          </a:prstGeom>
          <a:noFill/>
        </p:spPr>
        <p:txBody>
          <a:bodyPr wrap="square">
            <a:spAutoFit/>
          </a:bodyPr>
          <a:lstStyle/>
          <a:p>
            <a:r>
              <a:rPr lang="es-419" sz="1400" b="1" dirty="0">
                <a:latin typeface="Segoe UI" panose="020B0502040204020203" pitchFamily="34" charset="0"/>
              </a:rPr>
              <a:t>Consideraciones del Patrón Z:</a:t>
            </a:r>
          </a:p>
          <a:p>
            <a:endParaRPr lang="es-419" sz="800" b="1" dirty="0">
              <a:latin typeface="Segoe UI" panose="020B0502040204020203" pitchFamily="34" charset="0"/>
            </a:endParaRPr>
          </a:p>
          <a:p>
            <a:r>
              <a:rPr lang="es-419" sz="1400" b="1" dirty="0">
                <a:latin typeface="Segoe UI" panose="020B0502040204020203" pitchFamily="34" charset="0"/>
              </a:rPr>
              <a:t>No siempre sigue una forma rígida de "Z":</a:t>
            </a:r>
            <a:r>
              <a:rPr lang="es-419" sz="1400" dirty="0">
                <a:latin typeface="Segoe UI" panose="020B0502040204020203" pitchFamily="34" charset="0"/>
              </a:rPr>
              <a:t> El número de ángulos o desviaciones en el  patrón puede variar dependiendo del diseño del contenido.</a:t>
            </a:r>
          </a:p>
          <a:p>
            <a:endParaRPr lang="es-419" sz="1400" dirty="0">
              <a:latin typeface="Segoe UI" panose="020B0502040204020203" pitchFamily="34" charset="0"/>
            </a:endParaRPr>
          </a:p>
          <a:p>
            <a:r>
              <a:rPr lang="es-419" sz="1400" dirty="0">
                <a:latin typeface="Segoe UI" panose="020B0502040204020203" pitchFamily="34" charset="0"/>
              </a:rPr>
              <a:t>Este modelo es útil para guiar la atención del lector hacia elementos clave en un diseño,  asegurando que la información más importante se coloque estratégicamente en los puntos principales del recorrido visual.</a:t>
            </a:r>
          </a:p>
        </p:txBody>
      </p:sp>
      <p:grpSp>
        <p:nvGrpSpPr>
          <p:cNvPr id="24" name="Grupo 23">
            <a:extLst>
              <a:ext uri="{FF2B5EF4-FFF2-40B4-BE49-F238E27FC236}">
                <a16:creationId xmlns:a16="http://schemas.microsoft.com/office/drawing/2014/main" id="{83528EBA-D40A-0E78-B616-12631C1E8134}"/>
              </a:ext>
            </a:extLst>
          </p:cNvPr>
          <p:cNvGrpSpPr/>
          <p:nvPr/>
        </p:nvGrpSpPr>
        <p:grpSpPr>
          <a:xfrm>
            <a:off x="3567729" y="4946366"/>
            <a:ext cx="2246217" cy="161112"/>
            <a:chOff x="1003824" y="5058787"/>
            <a:chExt cx="2415600" cy="180000"/>
          </a:xfrm>
        </p:grpSpPr>
        <p:cxnSp>
          <p:nvCxnSpPr>
            <p:cNvPr id="11" name="Conector recto 10">
              <a:extLst>
                <a:ext uri="{FF2B5EF4-FFF2-40B4-BE49-F238E27FC236}">
                  <a16:creationId xmlns:a16="http://schemas.microsoft.com/office/drawing/2014/main" id="{EE0B1A99-07A8-142D-93F6-26D53645C4BE}"/>
                </a:ext>
              </a:extLst>
            </p:cNvPr>
            <p:cNvCxnSpPr>
              <a:cxnSpLocks/>
            </p:cNvCxnSpPr>
            <p:nvPr/>
          </p:nvCxnSpPr>
          <p:spPr>
            <a:xfrm>
              <a:off x="2465424" y="5148787"/>
              <a:ext cx="95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Conector recto de flecha 8">
              <a:extLst>
                <a:ext uri="{FF2B5EF4-FFF2-40B4-BE49-F238E27FC236}">
                  <a16:creationId xmlns:a16="http://schemas.microsoft.com/office/drawing/2014/main" id="{BDFFF868-3FDE-97D8-3501-7CD7F53CEADE}"/>
                </a:ext>
              </a:extLst>
            </p:cNvPr>
            <p:cNvCxnSpPr/>
            <p:nvPr/>
          </p:nvCxnSpPr>
          <p:spPr>
            <a:xfrm>
              <a:off x="1103349" y="5148787"/>
              <a:ext cx="13898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Gráfico 13" descr="Insignia 1 con relleno sólido">
              <a:extLst>
                <a:ext uri="{FF2B5EF4-FFF2-40B4-BE49-F238E27FC236}">
                  <a16:creationId xmlns:a16="http://schemas.microsoft.com/office/drawing/2014/main" id="{748E07B7-6FC3-3137-1727-A4CB4B2151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824" y="5058787"/>
              <a:ext cx="180000" cy="180000"/>
            </a:xfrm>
            <a:prstGeom prst="rect">
              <a:avLst/>
            </a:prstGeom>
          </p:spPr>
        </p:pic>
      </p:grpSp>
      <p:grpSp>
        <p:nvGrpSpPr>
          <p:cNvPr id="48" name="Grupo 47">
            <a:extLst>
              <a:ext uri="{FF2B5EF4-FFF2-40B4-BE49-F238E27FC236}">
                <a16:creationId xmlns:a16="http://schemas.microsoft.com/office/drawing/2014/main" id="{64A9D9F8-E7E9-E2B9-DF4C-F7087779E34D}"/>
              </a:ext>
            </a:extLst>
          </p:cNvPr>
          <p:cNvGrpSpPr/>
          <p:nvPr/>
        </p:nvGrpSpPr>
        <p:grpSpPr>
          <a:xfrm>
            <a:off x="3593452" y="6230693"/>
            <a:ext cx="2353138" cy="161628"/>
            <a:chOff x="1031487" y="6493680"/>
            <a:chExt cx="2530584" cy="180576"/>
          </a:xfrm>
        </p:grpSpPr>
        <p:pic>
          <p:nvPicPr>
            <p:cNvPr id="20" name="Gráfico 19" descr="Insignia 4 con relleno sólido">
              <a:extLst>
                <a:ext uri="{FF2B5EF4-FFF2-40B4-BE49-F238E27FC236}">
                  <a16:creationId xmlns:a16="http://schemas.microsoft.com/office/drawing/2014/main" id="{0AD150A0-1F45-0D91-84A8-9154D9066B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2071" y="6494256"/>
              <a:ext cx="180000" cy="180000"/>
            </a:xfrm>
            <a:prstGeom prst="rect">
              <a:avLst/>
            </a:prstGeom>
          </p:spPr>
        </p:pic>
        <p:pic>
          <p:nvPicPr>
            <p:cNvPr id="18" name="Gráfico 17" descr="Insignia 3 con relleno sólido">
              <a:extLst>
                <a:ext uri="{FF2B5EF4-FFF2-40B4-BE49-F238E27FC236}">
                  <a16:creationId xmlns:a16="http://schemas.microsoft.com/office/drawing/2014/main" id="{81878118-6099-DD67-B767-B749B2BDEB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1487" y="6493680"/>
              <a:ext cx="180000" cy="180000"/>
            </a:xfrm>
            <a:prstGeom prst="rect">
              <a:avLst/>
            </a:prstGeom>
          </p:spPr>
        </p:pic>
        <p:cxnSp>
          <p:nvCxnSpPr>
            <p:cNvPr id="38" name="Conector recto 37">
              <a:extLst>
                <a:ext uri="{FF2B5EF4-FFF2-40B4-BE49-F238E27FC236}">
                  <a16:creationId xmlns:a16="http://schemas.microsoft.com/office/drawing/2014/main" id="{8182AF60-DC7F-CCFB-F54C-90432F4494AA}"/>
                </a:ext>
              </a:extLst>
            </p:cNvPr>
            <p:cNvCxnSpPr>
              <a:cxnSpLocks/>
            </p:cNvCxnSpPr>
            <p:nvPr/>
          </p:nvCxnSpPr>
          <p:spPr>
            <a:xfrm flipH="1">
              <a:off x="2296194" y="6584256"/>
              <a:ext cx="114988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Conector recto de flecha 41">
              <a:extLst>
                <a:ext uri="{FF2B5EF4-FFF2-40B4-BE49-F238E27FC236}">
                  <a16:creationId xmlns:a16="http://schemas.microsoft.com/office/drawing/2014/main" id="{18EBEF73-E9CB-E44F-8EEF-0D7EF6DBBD0B}"/>
                </a:ext>
              </a:extLst>
            </p:cNvPr>
            <p:cNvCxnSpPr>
              <a:cxnSpLocks/>
            </p:cNvCxnSpPr>
            <p:nvPr/>
          </p:nvCxnSpPr>
          <p:spPr>
            <a:xfrm flipV="1">
              <a:off x="1153929" y="6583679"/>
              <a:ext cx="12539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47" name="Grupo 46">
            <a:extLst>
              <a:ext uri="{FF2B5EF4-FFF2-40B4-BE49-F238E27FC236}">
                <a16:creationId xmlns:a16="http://schemas.microsoft.com/office/drawing/2014/main" id="{37933848-7E9F-7EDF-C456-A89CC6AD678C}"/>
              </a:ext>
            </a:extLst>
          </p:cNvPr>
          <p:cNvGrpSpPr/>
          <p:nvPr/>
        </p:nvGrpSpPr>
        <p:grpSpPr>
          <a:xfrm>
            <a:off x="3707309" y="4946367"/>
            <a:ext cx="2257021" cy="1364790"/>
            <a:chOff x="1153929" y="5058787"/>
            <a:chExt cx="2427219" cy="1524789"/>
          </a:xfrm>
        </p:grpSpPr>
        <p:cxnSp>
          <p:nvCxnSpPr>
            <p:cNvPr id="26" name="Conector recto de flecha 25">
              <a:extLst>
                <a:ext uri="{FF2B5EF4-FFF2-40B4-BE49-F238E27FC236}">
                  <a16:creationId xmlns:a16="http://schemas.microsoft.com/office/drawing/2014/main" id="{2FAD7504-978B-9F50-0D05-63C7F46DD68B}"/>
                </a:ext>
              </a:extLst>
            </p:cNvPr>
            <p:cNvCxnSpPr>
              <a:cxnSpLocks/>
            </p:cNvCxnSpPr>
            <p:nvPr/>
          </p:nvCxnSpPr>
          <p:spPr>
            <a:xfrm flipH="1">
              <a:off x="2296194" y="5148787"/>
              <a:ext cx="1170000" cy="7338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ector recto 32">
              <a:extLst>
                <a:ext uri="{FF2B5EF4-FFF2-40B4-BE49-F238E27FC236}">
                  <a16:creationId xmlns:a16="http://schemas.microsoft.com/office/drawing/2014/main" id="{B9191633-0BCB-6B8F-F860-6FDA65DC63A5}"/>
                </a:ext>
              </a:extLst>
            </p:cNvPr>
            <p:cNvCxnSpPr>
              <a:cxnSpLocks/>
            </p:cNvCxnSpPr>
            <p:nvPr/>
          </p:nvCxnSpPr>
          <p:spPr>
            <a:xfrm flipH="1">
              <a:off x="1153929" y="5778905"/>
              <a:ext cx="1311495" cy="804671"/>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Gráfico 15" descr="Insignia con relleno sólido">
              <a:extLst>
                <a:ext uri="{FF2B5EF4-FFF2-40B4-BE49-F238E27FC236}">
                  <a16:creationId xmlns:a16="http://schemas.microsoft.com/office/drawing/2014/main" id="{09E68E0D-5D41-BC18-06D5-FFD53D59AE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1148" y="5058787"/>
              <a:ext cx="180000" cy="180000"/>
            </a:xfrm>
            <a:prstGeom prst="rect">
              <a:avLst/>
            </a:prstGeom>
          </p:spPr>
        </p:pic>
      </p:grpSp>
      <p:sp>
        <p:nvSpPr>
          <p:cNvPr id="21" name="Google Shape;1399;p36">
            <a:extLst>
              <a:ext uri="{FF2B5EF4-FFF2-40B4-BE49-F238E27FC236}">
                <a16:creationId xmlns:a16="http://schemas.microsoft.com/office/drawing/2014/main" id="{031A1A71-2D84-6CA7-30AA-9C7ACCE1A3FE}"/>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Algunos patrones de lectura</a:t>
            </a:r>
          </a:p>
        </p:txBody>
      </p:sp>
    </p:spTree>
    <p:extLst>
      <p:ext uri="{BB962C8B-B14F-4D97-AF65-F5344CB8AC3E}">
        <p14:creationId xmlns:p14="http://schemas.microsoft.com/office/powerpoint/2010/main" val="427196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58973C63-AA7E-78AE-5E62-0D85CBFD80B5}"/>
              </a:ext>
            </a:extLst>
          </p:cNvPr>
          <p:cNvPicPr>
            <a:picLocks noChangeAspect="1"/>
          </p:cNvPicPr>
          <p:nvPr/>
        </p:nvPicPr>
        <p:blipFill>
          <a:blip r:embed="rId2"/>
          <a:stretch>
            <a:fillRect/>
          </a:stretch>
        </p:blipFill>
        <p:spPr>
          <a:xfrm>
            <a:off x="196596" y="1040668"/>
            <a:ext cx="4514852" cy="2358076"/>
          </a:xfrm>
          <a:prstGeom prst="rect">
            <a:avLst/>
          </a:prstGeom>
        </p:spPr>
      </p:pic>
      <p:pic>
        <p:nvPicPr>
          <p:cNvPr id="10" name="Imagen 9">
            <a:extLst>
              <a:ext uri="{FF2B5EF4-FFF2-40B4-BE49-F238E27FC236}">
                <a16:creationId xmlns:a16="http://schemas.microsoft.com/office/drawing/2014/main" id="{72D90554-B293-3F58-3836-F5DA5014AB13}"/>
              </a:ext>
            </a:extLst>
          </p:cNvPr>
          <p:cNvPicPr>
            <a:picLocks noChangeAspect="1"/>
          </p:cNvPicPr>
          <p:nvPr/>
        </p:nvPicPr>
        <p:blipFill>
          <a:blip r:embed="rId3"/>
          <a:stretch>
            <a:fillRect/>
          </a:stretch>
        </p:blipFill>
        <p:spPr>
          <a:xfrm>
            <a:off x="6643497" y="643184"/>
            <a:ext cx="5148254" cy="5622538"/>
          </a:xfrm>
          <a:prstGeom prst="rect">
            <a:avLst/>
          </a:prstGeom>
        </p:spPr>
      </p:pic>
      <p:sp>
        <p:nvSpPr>
          <p:cNvPr id="15" name="CuadroTexto 14">
            <a:extLst>
              <a:ext uri="{FF2B5EF4-FFF2-40B4-BE49-F238E27FC236}">
                <a16:creationId xmlns:a16="http://schemas.microsoft.com/office/drawing/2014/main" id="{1912CB02-E325-AA79-F87A-0527D574D7AF}"/>
              </a:ext>
            </a:extLst>
          </p:cNvPr>
          <p:cNvSpPr txBox="1"/>
          <p:nvPr/>
        </p:nvSpPr>
        <p:spPr>
          <a:xfrm>
            <a:off x="196596" y="3930376"/>
            <a:ext cx="6094476" cy="369332"/>
          </a:xfrm>
          <a:prstGeom prst="rect">
            <a:avLst/>
          </a:prstGeom>
          <a:noFill/>
        </p:spPr>
        <p:txBody>
          <a:bodyPr wrap="square">
            <a:spAutoFit/>
          </a:bodyPr>
          <a:lstStyle/>
          <a:p>
            <a:r>
              <a:rPr lang="es-419" b="1" noProof="0" dirty="0">
                <a:latin typeface="Segoe UI" panose="020B0502040204020203" pitchFamily="34" charset="0"/>
              </a:rPr>
              <a:t>Sección 1: </a:t>
            </a:r>
            <a:r>
              <a:rPr lang="es-419" noProof="0" dirty="0">
                <a:latin typeface="Segoe UI" panose="020B0502040204020203" pitchFamily="34" charset="0"/>
              </a:rPr>
              <a:t>Recomendaciones clave</a:t>
            </a:r>
          </a:p>
        </p:txBody>
      </p:sp>
      <p:sp>
        <p:nvSpPr>
          <p:cNvPr id="17" name="CuadroTexto 16">
            <a:extLst>
              <a:ext uri="{FF2B5EF4-FFF2-40B4-BE49-F238E27FC236}">
                <a16:creationId xmlns:a16="http://schemas.microsoft.com/office/drawing/2014/main" id="{99F04A8D-6FCA-6887-9607-F04B6ACFBBA9}"/>
              </a:ext>
            </a:extLst>
          </p:cNvPr>
          <p:cNvSpPr txBox="1"/>
          <p:nvPr/>
        </p:nvSpPr>
        <p:spPr>
          <a:xfrm>
            <a:off x="196596" y="4661654"/>
            <a:ext cx="6094476" cy="369332"/>
          </a:xfrm>
          <a:prstGeom prst="rect">
            <a:avLst/>
          </a:prstGeom>
          <a:noFill/>
        </p:spPr>
        <p:txBody>
          <a:bodyPr wrap="square">
            <a:spAutoFit/>
          </a:bodyPr>
          <a:lstStyle/>
          <a:p>
            <a:r>
              <a:rPr lang="es-419" b="1" dirty="0">
                <a:latin typeface="Segoe UI" panose="020B0502040204020203" pitchFamily="34" charset="0"/>
              </a:rPr>
              <a:t>Sección 2: </a:t>
            </a:r>
            <a:r>
              <a:rPr lang="es-419" dirty="0">
                <a:latin typeface="Segoe UI" panose="020B0502040204020203" pitchFamily="34" charset="0"/>
              </a:rPr>
              <a:t>Análisis detallado de la tasa de éxito</a:t>
            </a:r>
            <a:endParaRPr lang="en-US" dirty="0">
              <a:latin typeface="Segoe UI" panose="020B0502040204020203" pitchFamily="34" charset="0"/>
            </a:endParaRPr>
          </a:p>
        </p:txBody>
      </p:sp>
      <p:sp>
        <p:nvSpPr>
          <p:cNvPr id="19" name="CuadroTexto 18">
            <a:extLst>
              <a:ext uri="{FF2B5EF4-FFF2-40B4-BE49-F238E27FC236}">
                <a16:creationId xmlns:a16="http://schemas.microsoft.com/office/drawing/2014/main" id="{C48E5122-7027-8225-458B-F088DFC2A59F}"/>
              </a:ext>
            </a:extLst>
          </p:cNvPr>
          <p:cNvSpPr txBox="1"/>
          <p:nvPr/>
        </p:nvSpPr>
        <p:spPr>
          <a:xfrm>
            <a:off x="196596" y="5365214"/>
            <a:ext cx="6094476" cy="369332"/>
          </a:xfrm>
          <a:prstGeom prst="rect">
            <a:avLst/>
          </a:prstGeom>
          <a:noFill/>
        </p:spPr>
        <p:txBody>
          <a:bodyPr wrap="square">
            <a:spAutoFit/>
          </a:bodyPr>
          <a:lstStyle/>
          <a:p>
            <a:r>
              <a:rPr lang="es-419" b="1" dirty="0">
                <a:latin typeface="Segoe UI" panose="020B0502040204020203" pitchFamily="34" charset="0"/>
              </a:rPr>
              <a:t>Sección 3: </a:t>
            </a:r>
            <a:r>
              <a:rPr lang="es-419" dirty="0">
                <a:latin typeface="Segoe UI" panose="020B0502040204020203" pitchFamily="34" charset="0"/>
              </a:rPr>
              <a:t>Comparativa de proyectos exitosos y fallidos</a:t>
            </a:r>
            <a:endParaRPr lang="en-US" dirty="0">
              <a:latin typeface="Segoe UI" panose="020B0502040204020203" pitchFamily="34" charset="0"/>
            </a:endParaRPr>
          </a:p>
        </p:txBody>
      </p:sp>
      <p:cxnSp>
        <p:nvCxnSpPr>
          <p:cNvPr id="3" name="Conector recto de flecha 2">
            <a:extLst>
              <a:ext uri="{FF2B5EF4-FFF2-40B4-BE49-F238E27FC236}">
                <a16:creationId xmlns:a16="http://schemas.microsoft.com/office/drawing/2014/main" id="{3FE78CE7-F393-789B-4CDC-3FA8A23EC05F}"/>
              </a:ext>
            </a:extLst>
          </p:cNvPr>
          <p:cNvCxnSpPr/>
          <p:nvPr/>
        </p:nvCxnSpPr>
        <p:spPr>
          <a:xfrm>
            <a:off x="5571072" y="1628581"/>
            <a:ext cx="72000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recto de flecha 4">
            <a:extLst>
              <a:ext uri="{FF2B5EF4-FFF2-40B4-BE49-F238E27FC236}">
                <a16:creationId xmlns:a16="http://schemas.microsoft.com/office/drawing/2014/main" id="{FA1F19B9-CAE7-22FD-B2F9-115A9328B5C3}"/>
              </a:ext>
            </a:extLst>
          </p:cNvPr>
          <p:cNvCxnSpPr/>
          <p:nvPr/>
        </p:nvCxnSpPr>
        <p:spPr>
          <a:xfrm>
            <a:off x="5571072" y="3112677"/>
            <a:ext cx="72000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Conector recto de flecha 5">
            <a:extLst>
              <a:ext uri="{FF2B5EF4-FFF2-40B4-BE49-F238E27FC236}">
                <a16:creationId xmlns:a16="http://schemas.microsoft.com/office/drawing/2014/main" id="{957FD944-273F-7F2A-E5AE-3DA7AE7E73CD}"/>
              </a:ext>
            </a:extLst>
          </p:cNvPr>
          <p:cNvCxnSpPr/>
          <p:nvPr/>
        </p:nvCxnSpPr>
        <p:spPr>
          <a:xfrm>
            <a:off x="5571072" y="5360019"/>
            <a:ext cx="72000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 name="Google Shape;1399;p36">
            <a:extLst>
              <a:ext uri="{FF2B5EF4-FFF2-40B4-BE49-F238E27FC236}">
                <a16:creationId xmlns:a16="http://schemas.microsoft.com/office/drawing/2014/main" id="{8A0C6CC4-010C-90E6-ECB1-E162BEAAE0E1}"/>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Pirámide de </a:t>
            </a:r>
            <a:r>
              <a:rPr lang="es-419" sz="2400" b="1" noProof="0" dirty="0" err="1">
                <a:solidFill>
                  <a:schemeClr val="bg1"/>
                </a:solidFill>
                <a:latin typeface="Segoe UI" panose="020B0502040204020203" pitchFamily="34" charset="0"/>
                <a:ea typeface="Segoe UI Black" panose="020B0A02040204020203" pitchFamily="34" charset="0"/>
                <a:cs typeface="Segoe UI" panose="020B0502040204020203" pitchFamily="34" charset="0"/>
              </a:rPr>
              <a:t>Minto</a:t>
            </a:r>
            <a:endPar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20626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38CAAE8-8D90-78DD-37E0-EF3F88DC42C2}"/>
              </a:ext>
            </a:extLst>
          </p:cNvPr>
          <p:cNvSpPr txBox="1"/>
          <p:nvPr/>
        </p:nvSpPr>
        <p:spPr>
          <a:xfrm>
            <a:off x="168704" y="3236966"/>
            <a:ext cx="3829050" cy="2308324"/>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Coloca los elementos relacionados en la visualización más cerca unos de otros.</a:t>
            </a:r>
          </a:p>
          <a:p>
            <a:pPr>
              <a:buFont typeface="Arial" panose="020B0604020202020204" pitchFamily="34" charset="0"/>
              <a:buChar char="•"/>
            </a:pPr>
            <a:r>
              <a:rPr lang="es-419" sz="1600" dirty="0">
                <a:latin typeface="Segoe UI" panose="020B0502040204020203" pitchFamily="34" charset="0"/>
              </a:rPr>
              <a:t>Títulos cerca de los gráficos correspondientes.</a:t>
            </a:r>
          </a:p>
          <a:p>
            <a:pPr>
              <a:buFont typeface="Arial" panose="020B0604020202020204" pitchFamily="34" charset="0"/>
              <a:buChar char="•"/>
            </a:pPr>
            <a:r>
              <a:rPr lang="es-419" sz="1600" dirty="0">
                <a:latin typeface="Segoe UI" panose="020B0502040204020203" pitchFamily="34" charset="0"/>
              </a:rPr>
              <a:t>Las claves de color (leyendas) cerca de los gráficos que utilizan esos colores.</a:t>
            </a:r>
          </a:p>
          <a:p>
            <a:pPr>
              <a:buFont typeface="Arial" panose="020B0604020202020204" pitchFamily="34" charset="0"/>
              <a:buChar char="•"/>
            </a:pPr>
            <a:r>
              <a:rPr lang="es-419" sz="1600" dirty="0">
                <a:latin typeface="Segoe UI" panose="020B0502040204020203" pitchFamily="34" charset="0"/>
              </a:rPr>
              <a:t>Filtros/ajustes cerca de los gráficos que influyen.</a:t>
            </a:r>
          </a:p>
        </p:txBody>
      </p:sp>
      <p:pic>
        <p:nvPicPr>
          <p:cNvPr id="8" name="Imagen 7">
            <a:extLst>
              <a:ext uri="{FF2B5EF4-FFF2-40B4-BE49-F238E27FC236}">
                <a16:creationId xmlns:a16="http://schemas.microsoft.com/office/drawing/2014/main" id="{D746AA83-BD99-3336-8901-D47E26716E41}"/>
              </a:ext>
            </a:extLst>
          </p:cNvPr>
          <p:cNvPicPr>
            <a:picLocks noChangeAspect="1"/>
          </p:cNvPicPr>
          <p:nvPr/>
        </p:nvPicPr>
        <p:blipFill>
          <a:blip r:embed="rId2"/>
          <a:stretch>
            <a:fillRect/>
          </a:stretch>
        </p:blipFill>
        <p:spPr>
          <a:xfrm>
            <a:off x="1038067" y="1805975"/>
            <a:ext cx="1263715" cy="1181161"/>
          </a:xfrm>
          <a:prstGeom prst="rect">
            <a:avLst/>
          </a:prstGeom>
        </p:spPr>
      </p:pic>
      <p:sp>
        <p:nvSpPr>
          <p:cNvPr id="10" name="CuadroTexto 9">
            <a:extLst>
              <a:ext uri="{FF2B5EF4-FFF2-40B4-BE49-F238E27FC236}">
                <a16:creationId xmlns:a16="http://schemas.microsoft.com/office/drawing/2014/main" id="{8F5CBF77-4172-B1CB-C3B3-D268862EF262}"/>
              </a:ext>
            </a:extLst>
          </p:cNvPr>
          <p:cNvSpPr txBox="1"/>
          <p:nvPr/>
        </p:nvSpPr>
        <p:spPr>
          <a:xfrm>
            <a:off x="168704" y="1220331"/>
            <a:ext cx="3611362" cy="369332"/>
          </a:xfrm>
          <a:prstGeom prst="rect">
            <a:avLst/>
          </a:prstGeom>
          <a:noFill/>
        </p:spPr>
        <p:txBody>
          <a:bodyPr wrap="square">
            <a:spAutoFit/>
          </a:bodyPr>
          <a:lstStyle/>
          <a:p>
            <a:pPr algn="ctr"/>
            <a:r>
              <a:rPr lang="es-419" sz="1800" b="1" dirty="0">
                <a:latin typeface="Segoe UI" panose="020B0502040204020203" pitchFamily="34" charset="0"/>
              </a:rPr>
              <a:t>PROXIMIDAD</a:t>
            </a:r>
            <a:endParaRPr lang="en-US" b="1" dirty="0">
              <a:latin typeface="Segoe UI" panose="020B0502040204020203" pitchFamily="34" charset="0"/>
            </a:endParaRPr>
          </a:p>
        </p:txBody>
      </p:sp>
      <p:pic>
        <p:nvPicPr>
          <p:cNvPr id="12" name="Imagen 11">
            <a:extLst>
              <a:ext uri="{FF2B5EF4-FFF2-40B4-BE49-F238E27FC236}">
                <a16:creationId xmlns:a16="http://schemas.microsoft.com/office/drawing/2014/main" id="{00F2E6A4-D637-74D3-BDE9-4F4BEB9CEC67}"/>
              </a:ext>
            </a:extLst>
          </p:cNvPr>
          <p:cNvPicPr>
            <a:picLocks noChangeAspect="1"/>
          </p:cNvPicPr>
          <p:nvPr/>
        </p:nvPicPr>
        <p:blipFill>
          <a:blip r:embed="rId3"/>
          <a:stretch>
            <a:fillRect/>
          </a:stretch>
        </p:blipFill>
        <p:spPr>
          <a:xfrm>
            <a:off x="4912834" y="1805975"/>
            <a:ext cx="1320868" cy="1206562"/>
          </a:xfrm>
          <a:prstGeom prst="rect">
            <a:avLst/>
          </a:prstGeom>
        </p:spPr>
      </p:pic>
      <p:sp>
        <p:nvSpPr>
          <p:cNvPr id="13" name="CuadroTexto 12">
            <a:extLst>
              <a:ext uri="{FF2B5EF4-FFF2-40B4-BE49-F238E27FC236}">
                <a16:creationId xmlns:a16="http://schemas.microsoft.com/office/drawing/2014/main" id="{D510B6E1-CEF7-0428-042F-C1D46A3A45FA}"/>
              </a:ext>
            </a:extLst>
          </p:cNvPr>
          <p:cNvSpPr txBox="1"/>
          <p:nvPr/>
        </p:nvSpPr>
        <p:spPr>
          <a:xfrm>
            <a:off x="4267084" y="1220331"/>
            <a:ext cx="3444904" cy="369332"/>
          </a:xfrm>
          <a:prstGeom prst="rect">
            <a:avLst/>
          </a:prstGeom>
          <a:noFill/>
        </p:spPr>
        <p:txBody>
          <a:bodyPr wrap="square">
            <a:spAutoFit/>
          </a:bodyPr>
          <a:lstStyle/>
          <a:p>
            <a:pPr algn="ctr"/>
            <a:r>
              <a:rPr lang="es-419" b="1" dirty="0">
                <a:latin typeface="Segoe UI" panose="020B0502040204020203" pitchFamily="34" charset="0"/>
              </a:rPr>
              <a:t>SIMILITUD</a:t>
            </a:r>
            <a:endParaRPr lang="en-US" b="1" dirty="0">
              <a:latin typeface="Segoe UI" panose="020B0502040204020203" pitchFamily="34" charset="0"/>
            </a:endParaRPr>
          </a:p>
        </p:txBody>
      </p:sp>
      <p:sp>
        <p:nvSpPr>
          <p:cNvPr id="15" name="CuadroTexto 14">
            <a:extLst>
              <a:ext uri="{FF2B5EF4-FFF2-40B4-BE49-F238E27FC236}">
                <a16:creationId xmlns:a16="http://schemas.microsoft.com/office/drawing/2014/main" id="{3108D2D9-E507-57EC-1B72-C32891284AE9}"/>
              </a:ext>
            </a:extLst>
          </p:cNvPr>
          <p:cNvSpPr txBox="1"/>
          <p:nvPr/>
        </p:nvSpPr>
        <p:spPr>
          <a:xfrm>
            <a:off x="4267084" y="3236966"/>
            <a:ext cx="3481578" cy="1569660"/>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Usa el color para agrupar elementos similares, como en un gráfico de dispersión.</a:t>
            </a:r>
          </a:p>
          <a:p>
            <a:pPr>
              <a:buFont typeface="Arial" panose="020B0604020202020204" pitchFamily="34" charset="0"/>
              <a:buChar char="•"/>
            </a:pPr>
            <a:r>
              <a:rPr lang="es-419" sz="1600" dirty="0">
                <a:latin typeface="Segoe UI" panose="020B0502040204020203" pitchFamily="34" charset="0"/>
              </a:rPr>
              <a:t>Dirige la atención hacia elementos clave mediante el color.</a:t>
            </a:r>
          </a:p>
        </p:txBody>
      </p:sp>
      <p:pic>
        <p:nvPicPr>
          <p:cNvPr id="17" name="Imagen 16">
            <a:extLst>
              <a:ext uri="{FF2B5EF4-FFF2-40B4-BE49-F238E27FC236}">
                <a16:creationId xmlns:a16="http://schemas.microsoft.com/office/drawing/2014/main" id="{12EC0726-A291-5F5A-F8A4-E8FC568966B8}"/>
              </a:ext>
            </a:extLst>
          </p:cNvPr>
          <p:cNvPicPr>
            <a:picLocks noChangeAspect="1"/>
          </p:cNvPicPr>
          <p:nvPr/>
        </p:nvPicPr>
        <p:blipFill>
          <a:blip r:embed="rId4"/>
          <a:stretch>
            <a:fillRect/>
          </a:stretch>
        </p:blipFill>
        <p:spPr>
          <a:xfrm>
            <a:off x="9156086" y="1898054"/>
            <a:ext cx="1485976" cy="997001"/>
          </a:xfrm>
          <a:prstGeom prst="rect">
            <a:avLst/>
          </a:prstGeom>
        </p:spPr>
      </p:pic>
      <p:sp>
        <p:nvSpPr>
          <p:cNvPr id="19" name="CuadroTexto 18">
            <a:extLst>
              <a:ext uri="{FF2B5EF4-FFF2-40B4-BE49-F238E27FC236}">
                <a16:creationId xmlns:a16="http://schemas.microsoft.com/office/drawing/2014/main" id="{2425B673-E6E6-AD1B-3975-0C55D61CE2EC}"/>
              </a:ext>
            </a:extLst>
          </p:cNvPr>
          <p:cNvSpPr txBox="1"/>
          <p:nvPr/>
        </p:nvSpPr>
        <p:spPr>
          <a:xfrm>
            <a:off x="8199019" y="3236966"/>
            <a:ext cx="3695673" cy="1569660"/>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Agrupar gráficos con el mismo fondo, como tarjetas KPI.</a:t>
            </a:r>
          </a:p>
          <a:p>
            <a:pPr>
              <a:buFont typeface="Arial" panose="020B0604020202020204" pitchFamily="34" charset="0"/>
              <a:buChar char="•"/>
            </a:pPr>
            <a:r>
              <a:rPr lang="es-419" sz="1600" dirty="0">
                <a:latin typeface="Segoe UI" panose="020B0502040204020203" pitchFamily="34" charset="0"/>
              </a:rPr>
              <a:t>Resaltar partes especificas del gráfico, como valores predichos  en un gráfico de dispersión.</a:t>
            </a:r>
          </a:p>
        </p:txBody>
      </p:sp>
      <p:pic>
        <p:nvPicPr>
          <p:cNvPr id="21" name="Imagen 20">
            <a:extLst>
              <a:ext uri="{FF2B5EF4-FFF2-40B4-BE49-F238E27FC236}">
                <a16:creationId xmlns:a16="http://schemas.microsoft.com/office/drawing/2014/main" id="{0A21FF8B-A0A6-31B4-D040-2AEDDFF88CD5}"/>
              </a:ext>
            </a:extLst>
          </p:cNvPr>
          <p:cNvPicPr>
            <a:picLocks noChangeAspect="1"/>
          </p:cNvPicPr>
          <p:nvPr/>
        </p:nvPicPr>
        <p:blipFill>
          <a:blip r:embed="rId5"/>
          <a:srcRect l="1754"/>
          <a:stretch/>
        </p:blipFill>
        <p:spPr>
          <a:xfrm>
            <a:off x="8238771" y="4877472"/>
            <a:ext cx="3616170" cy="1882929"/>
          </a:xfrm>
          <a:prstGeom prst="rect">
            <a:avLst/>
          </a:prstGeom>
        </p:spPr>
      </p:pic>
      <p:sp>
        <p:nvSpPr>
          <p:cNvPr id="22" name="CuadroTexto 21">
            <a:extLst>
              <a:ext uri="{FF2B5EF4-FFF2-40B4-BE49-F238E27FC236}">
                <a16:creationId xmlns:a16="http://schemas.microsoft.com/office/drawing/2014/main" id="{6B00CF63-E0D1-B192-C497-11FBF743D8CC}"/>
              </a:ext>
            </a:extLst>
          </p:cNvPr>
          <p:cNvSpPr txBox="1"/>
          <p:nvPr/>
        </p:nvSpPr>
        <p:spPr>
          <a:xfrm>
            <a:off x="8238771" y="1220331"/>
            <a:ext cx="3616168" cy="369332"/>
          </a:xfrm>
          <a:prstGeom prst="rect">
            <a:avLst/>
          </a:prstGeom>
          <a:noFill/>
        </p:spPr>
        <p:txBody>
          <a:bodyPr wrap="square">
            <a:spAutoFit/>
          </a:bodyPr>
          <a:lstStyle/>
          <a:p>
            <a:pPr algn="ctr"/>
            <a:r>
              <a:rPr lang="es-419" b="1" dirty="0">
                <a:latin typeface="Segoe UI" panose="020B0502040204020203" pitchFamily="34" charset="0"/>
              </a:rPr>
              <a:t>ENVOLVIMIENTO</a:t>
            </a:r>
            <a:endParaRPr lang="en-US" b="1" dirty="0">
              <a:latin typeface="Segoe UI" panose="020B0502040204020203" pitchFamily="34" charset="0"/>
            </a:endParaRPr>
          </a:p>
        </p:txBody>
      </p:sp>
      <p:cxnSp>
        <p:nvCxnSpPr>
          <p:cNvPr id="2" name="Conector recto 1">
            <a:extLst>
              <a:ext uri="{FF2B5EF4-FFF2-40B4-BE49-F238E27FC236}">
                <a16:creationId xmlns:a16="http://schemas.microsoft.com/office/drawing/2014/main" id="{D0B7BF9D-412B-1156-2B27-E9AD196264F1}"/>
              </a:ext>
            </a:extLst>
          </p:cNvPr>
          <p:cNvCxnSpPr/>
          <p:nvPr/>
        </p:nvCxnSpPr>
        <p:spPr>
          <a:xfrm>
            <a:off x="4023583" y="901756"/>
            <a:ext cx="0" cy="59562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Conector recto 2">
            <a:extLst>
              <a:ext uri="{FF2B5EF4-FFF2-40B4-BE49-F238E27FC236}">
                <a16:creationId xmlns:a16="http://schemas.microsoft.com/office/drawing/2014/main" id="{4E24852B-5172-0CC0-9492-9EDDDD25B2BD}"/>
              </a:ext>
            </a:extLst>
          </p:cNvPr>
          <p:cNvCxnSpPr/>
          <p:nvPr/>
        </p:nvCxnSpPr>
        <p:spPr>
          <a:xfrm>
            <a:off x="7955503" y="821660"/>
            <a:ext cx="0" cy="59562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Google Shape;1399;p36">
            <a:extLst>
              <a:ext uri="{FF2B5EF4-FFF2-40B4-BE49-F238E27FC236}">
                <a16:creationId xmlns:a16="http://schemas.microsoft.com/office/drawing/2014/main" id="{6DCC4EE2-ACBE-D718-C033-D99FBD1FD54C}"/>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Principios de Gestalt</a:t>
            </a:r>
          </a:p>
        </p:txBody>
      </p:sp>
    </p:spTree>
    <p:extLst>
      <p:ext uri="{BB962C8B-B14F-4D97-AF65-F5344CB8AC3E}">
        <p14:creationId xmlns:p14="http://schemas.microsoft.com/office/powerpoint/2010/main" val="332867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P spid="15" grpId="0"/>
      <p:bldP spid="19"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FFC6029-23D1-AB87-6F4D-C5F91BB6E8D6}"/>
              </a:ext>
            </a:extLst>
          </p:cNvPr>
          <p:cNvSpPr txBox="1"/>
          <p:nvPr/>
        </p:nvSpPr>
        <p:spPr>
          <a:xfrm>
            <a:off x="216945" y="1259215"/>
            <a:ext cx="3570101" cy="369332"/>
          </a:xfrm>
          <a:prstGeom prst="rect">
            <a:avLst/>
          </a:prstGeom>
          <a:noFill/>
        </p:spPr>
        <p:txBody>
          <a:bodyPr wrap="square">
            <a:spAutoFit/>
          </a:bodyPr>
          <a:lstStyle/>
          <a:p>
            <a:pPr algn="ctr"/>
            <a:r>
              <a:rPr lang="es-419" b="1" dirty="0">
                <a:latin typeface="Segoe UI" panose="020B0502040204020203" pitchFamily="34" charset="0"/>
              </a:rPr>
              <a:t>CIERRE</a:t>
            </a:r>
            <a:endParaRPr lang="en-US" b="1" dirty="0">
              <a:latin typeface="Segoe UI" panose="020B0502040204020203" pitchFamily="34" charset="0"/>
            </a:endParaRPr>
          </a:p>
        </p:txBody>
      </p:sp>
      <p:sp>
        <p:nvSpPr>
          <p:cNvPr id="7" name="CuadroTexto 6">
            <a:extLst>
              <a:ext uri="{FF2B5EF4-FFF2-40B4-BE49-F238E27FC236}">
                <a16:creationId xmlns:a16="http://schemas.microsoft.com/office/drawing/2014/main" id="{77894CE3-416D-4C2D-0E23-1E71C329831D}"/>
              </a:ext>
            </a:extLst>
          </p:cNvPr>
          <p:cNvSpPr txBox="1"/>
          <p:nvPr/>
        </p:nvSpPr>
        <p:spPr>
          <a:xfrm>
            <a:off x="216947" y="3198323"/>
            <a:ext cx="3570100" cy="1323439"/>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Eliminar líneas de cuadrícula, separadores y otros elementos innecesarios para mantener los gráficos sencillos y legibles.</a:t>
            </a:r>
          </a:p>
        </p:txBody>
      </p:sp>
      <p:pic>
        <p:nvPicPr>
          <p:cNvPr id="9" name="Imagen 8">
            <a:extLst>
              <a:ext uri="{FF2B5EF4-FFF2-40B4-BE49-F238E27FC236}">
                <a16:creationId xmlns:a16="http://schemas.microsoft.com/office/drawing/2014/main" id="{91B485EB-D66E-E53C-A394-DD6DF299C126}"/>
              </a:ext>
            </a:extLst>
          </p:cNvPr>
          <p:cNvPicPr>
            <a:picLocks noChangeAspect="1"/>
          </p:cNvPicPr>
          <p:nvPr/>
        </p:nvPicPr>
        <p:blipFill>
          <a:blip r:embed="rId2"/>
          <a:stretch>
            <a:fillRect/>
          </a:stretch>
        </p:blipFill>
        <p:spPr>
          <a:xfrm>
            <a:off x="1310144" y="1790865"/>
            <a:ext cx="1314518" cy="1111307"/>
          </a:xfrm>
          <a:prstGeom prst="rect">
            <a:avLst/>
          </a:prstGeom>
        </p:spPr>
      </p:pic>
      <p:pic>
        <p:nvPicPr>
          <p:cNvPr id="11" name="Imagen 10">
            <a:extLst>
              <a:ext uri="{FF2B5EF4-FFF2-40B4-BE49-F238E27FC236}">
                <a16:creationId xmlns:a16="http://schemas.microsoft.com/office/drawing/2014/main" id="{0FA938E4-8FB1-FF5E-F081-D110D50F65C0}"/>
              </a:ext>
            </a:extLst>
          </p:cNvPr>
          <p:cNvPicPr>
            <a:picLocks noChangeAspect="1"/>
          </p:cNvPicPr>
          <p:nvPr/>
        </p:nvPicPr>
        <p:blipFill>
          <a:blip r:embed="rId3"/>
          <a:stretch>
            <a:fillRect/>
          </a:stretch>
        </p:blipFill>
        <p:spPr>
          <a:xfrm>
            <a:off x="4861893" y="1857544"/>
            <a:ext cx="1759040" cy="977950"/>
          </a:xfrm>
          <a:prstGeom prst="rect">
            <a:avLst/>
          </a:prstGeom>
        </p:spPr>
      </p:pic>
      <p:sp>
        <p:nvSpPr>
          <p:cNvPr id="13" name="CuadroTexto 12">
            <a:extLst>
              <a:ext uri="{FF2B5EF4-FFF2-40B4-BE49-F238E27FC236}">
                <a16:creationId xmlns:a16="http://schemas.microsoft.com/office/drawing/2014/main" id="{96286CEB-2AA9-C9A5-2F2C-F4B41AED5C8B}"/>
              </a:ext>
            </a:extLst>
          </p:cNvPr>
          <p:cNvSpPr txBox="1"/>
          <p:nvPr/>
        </p:nvSpPr>
        <p:spPr>
          <a:xfrm>
            <a:off x="4213771" y="3198323"/>
            <a:ext cx="3505195" cy="1815882"/>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Organizar gráficos de barras de mayor a menor, o gráficos de tiempo de pasado a futuro.</a:t>
            </a:r>
          </a:p>
          <a:p>
            <a:pPr>
              <a:buFont typeface="Arial" panose="020B0604020202020204" pitchFamily="34" charset="0"/>
              <a:buChar char="•"/>
            </a:pPr>
            <a:r>
              <a:rPr lang="es-419" sz="1600" dirty="0">
                <a:latin typeface="Segoe UI" panose="020B0502040204020203" pitchFamily="34" charset="0"/>
              </a:rPr>
              <a:t>Asegurarse de que los títulos, leyendas y otros elementos visuales estén alineados correctamente.</a:t>
            </a:r>
          </a:p>
        </p:txBody>
      </p:sp>
      <p:sp>
        <p:nvSpPr>
          <p:cNvPr id="14" name="CuadroTexto 13">
            <a:extLst>
              <a:ext uri="{FF2B5EF4-FFF2-40B4-BE49-F238E27FC236}">
                <a16:creationId xmlns:a16="http://schemas.microsoft.com/office/drawing/2014/main" id="{74F2D1DD-6993-2FEA-9E81-76C71D5DE9BA}"/>
              </a:ext>
            </a:extLst>
          </p:cNvPr>
          <p:cNvSpPr txBox="1"/>
          <p:nvPr/>
        </p:nvSpPr>
        <p:spPr>
          <a:xfrm>
            <a:off x="4851722" y="1259215"/>
            <a:ext cx="2039112" cy="369332"/>
          </a:xfrm>
          <a:prstGeom prst="rect">
            <a:avLst/>
          </a:prstGeom>
          <a:noFill/>
        </p:spPr>
        <p:txBody>
          <a:bodyPr wrap="square">
            <a:spAutoFit/>
          </a:bodyPr>
          <a:lstStyle/>
          <a:p>
            <a:pPr algn="ctr"/>
            <a:r>
              <a:rPr lang="es-419" b="1" dirty="0">
                <a:latin typeface="Segoe UI" panose="020B0502040204020203" pitchFamily="34" charset="0"/>
              </a:rPr>
              <a:t>CONTINUIDAD</a:t>
            </a:r>
            <a:endParaRPr lang="en-US" b="1" dirty="0">
              <a:latin typeface="Segoe UI" panose="020B0502040204020203" pitchFamily="34" charset="0"/>
            </a:endParaRPr>
          </a:p>
        </p:txBody>
      </p:sp>
      <p:pic>
        <p:nvPicPr>
          <p:cNvPr id="16" name="Imagen 15">
            <a:extLst>
              <a:ext uri="{FF2B5EF4-FFF2-40B4-BE49-F238E27FC236}">
                <a16:creationId xmlns:a16="http://schemas.microsoft.com/office/drawing/2014/main" id="{CB15B8AA-1A65-0A57-3D6E-9F9C4DD8166A}"/>
              </a:ext>
            </a:extLst>
          </p:cNvPr>
          <p:cNvPicPr>
            <a:picLocks noChangeAspect="1"/>
          </p:cNvPicPr>
          <p:nvPr/>
        </p:nvPicPr>
        <p:blipFill>
          <a:blip r:embed="rId4"/>
          <a:stretch>
            <a:fillRect/>
          </a:stretch>
        </p:blipFill>
        <p:spPr>
          <a:xfrm>
            <a:off x="9354425" y="1936924"/>
            <a:ext cx="1130358" cy="819192"/>
          </a:xfrm>
          <a:prstGeom prst="rect">
            <a:avLst/>
          </a:prstGeom>
        </p:spPr>
      </p:pic>
      <p:sp>
        <p:nvSpPr>
          <p:cNvPr id="17" name="CuadroTexto 16">
            <a:extLst>
              <a:ext uri="{FF2B5EF4-FFF2-40B4-BE49-F238E27FC236}">
                <a16:creationId xmlns:a16="http://schemas.microsoft.com/office/drawing/2014/main" id="{A7D0983B-147C-95DF-8EB3-75FAE0754B93}"/>
              </a:ext>
            </a:extLst>
          </p:cNvPr>
          <p:cNvSpPr txBox="1"/>
          <p:nvPr/>
        </p:nvSpPr>
        <p:spPr>
          <a:xfrm>
            <a:off x="8045621" y="1259215"/>
            <a:ext cx="3929429" cy="369332"/>
          </a:xfrm>
          <a:prstGeom prst="rect">
            <a:avLst/>
          </a:prstGeom>
          <a:noFill/>
        </p:spPr>
        <p:txBody>
          <a:bodyPr wrap="square">
            <a:spAutoFit/>
          </a:bodyPr>
          <a:lstStyle/>
          <a:p>
            <a:pPr algn="ctr"/>
            <a:r>
              <a:rPr lang="es-419" b="1" dirty="0">
                <a:latin typeface="Segoe UI" panose="020B0502040204020203" pitchFamily="34" charset="0"/>
              </a:rPr>
              <a:t>CONEXIÓN</a:t>
            </a:r>
            <a:endParaRPr lang="en-US" b="1" dirty="0">
              <a:latin typeface="Segoe UI" panose="020B0502040204020203" pitchFamily="34" charset="0"/>
            </a:endParaRPr>
          </a:p>
        </p:txBody>
      </p:sp>
      <p:sp>
        <p:nvSpPr>
          <p:cNvPr id="19" name="CuadroTexto 18">
            <a:extLst>
              <a:ext uri="{FF2B5EF4-FFF2-40B4-BE49-F238E27FC236}">
                <a16:creationId xmlns:a16="http://schemas.microsoft.com/office/drawing/2014/main" id="{DAB82D30-40F5-DCE8-EF21-A7C0820B6483}"/>
              </a:ext>
            </a:extLst>
          </p:cNvPr>
          <p:cNvSpPr txBox="1"/>
          <p:nvPr/>
        </p:nvSpPr>
        <p:spPr>
          <a:xfrm>
            <a:off x="8045622" y="3198323"/>
            <a:ext cx="3929428" cy="1077218"/>
          </a:xfrm>
          <a:prstGeom prst="rect">
            <a:avLst/>
          </a:prstGeom>
          <a:noFill/>
        </p:spPr>
        <p:txBody>
          <a:bodyPr wrap="square">
            <a:spAutoFit/>
          </a:bodyPr>
          <a:lstStyle/>
          <a:p>
            <a:r>
              <a:rPr lang="es-419" sz="1600" b="1" dirty="0">
                <a:latin typeface="Segoe UI" panose="020B0502040204020203" pitchFamily="34" charset="0"/>
              </a:rPr>
              <a:t>Aplicación:</a:t>
            </a:r>
            <a:endParaRPr lang="es-419" sz="1600" dirty="0">
              <a:latin typeface="Segoe UI" panose="020B0502040204020203" pitchFamily="34" charset="0"/>
            </a:endParaRPr>
          </a:p>
          <a:p>
            <a:pPr>
              <a:buFont typeface="Arial" panose="020B0604020202020204" pitchFamily="34" charset="0"/>
              <a:buChar char="•"/>
            </a:pPr>
            <a:r>
              <a:rPr lang="es-419" sz="1600" dirty="0">
                <a:latin typeface="Segoe UI" panose="020B0502040204020203" pitchFamily="34" charset="0"/>
              </a:rPr>
              <a:t>En gráficos de redes y líneas, las conexiones entre puntos revelan patrones o agrupamientos.</a:t>
            </a:r>
          </a:p>
        </p:txBody>
      </p:sp>
      <p:cxnSp>
        <p:nvCxnSpPr>
          <p:cNvPr id="3" name="Conector recto 2">
            <a:extLst>
              <a:ext uri="{FF2B5EF4-FFF2-40B4-BE49-F238E27FC236}">
                <a16:creationId xmlns:a16="http://schemas.microsoft.com/office/drawing/2014/main" id="{53800BD6-2C07-4D0E-55E6-F073F1EBEF9F}"/>
              </a:ext>
            </a:extLst>
          </p:cNvPr>
          <p:cNvCxnSpPr/>
          <p:nvPr/>
        </p:nvCxnSpPr>
        <p:spPr>
          <a:xfrm>
            <a:off x="4023583" y="901756"/>
            <a:ext cx="0" cy="59562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Conector recto 7">
            <a:extLst>
              <a:ext uri="{FF2B5EF4-FFF2-40B4-BE49-F238E27FC236}">
                <a16:creationId xmlns:a16="http://schemas.microsoft.com/office/drawing/2014/main" id="{FBCE939A-9FCE-4F18-6253-FADCE6267119}"/>
              </a:ext>
            </a:extLst>
          </p:cNvPr>
          <p:cNvCxnSpPr/>
          <p:nvPr/>
        </p:nvCxnSpPr>
        <p:spPr>
          <a:xfrm>
            <a:off x="7955503" y="821660"/>
            <a:ext cx="0" cy="59562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Google Shape;1399;p36">
            <a:extLst>
              <a:ext uri="{FF2B5EF4-FFF2-40B4-BE49-F238E27FC236}">
                <a16:creationId xmlns:a16="http://schemas.microsoft.com/office/drawing/2014/main" id="{E02F8699-7503-A0B6-9FF7-23DFC7DA9D10}"/>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Principios de Gestalt</a:t>
            </a:r>
          </a:p>
        </p:txBody>
      </p:sp>
    </p:spTree>
    <p:extLst>
      <p:ext uri="{BB962C8B-B14F-4D97-AF65-F5344CB8AC3E}">
        <p14:creationId xmlns:p14="http://schemas.microsoft.com/office/powerpoint/2010/main" val="183834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3" grpId="0"/>
      <p:bldP spid="14" grpId="0"/>
      <p:bldP spid="17"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1BFFDB1F-99BA-B60D-E1D6-930FE4D53FD9}"/>
              </a:ext>
            </a:extLst>
          </p:cNvPr>
          <p:cNvSpPr txBox="1"/>
          <p:nvPr/>
        </p:nvSpPr>
        <p:spPr>
          <a:xfrm>
            <a:off x="6236383" y="300274"/>
            <a:ext cx="4745470" cy="1708244"/>
          </a:xfrm>
          <a:prstGeom prst="rect">
            <a:avLst/>
          </a:prstGeom>
        </p:spPr>
        <p:txBody>
          <a:bodyPr vert="horz" lIns="91440" tIns="45720" rIns="91440" bIns="45720" rtlCol="0" anchor="ctr">
            <a:normAutofit/>
          </a:bodyPr>
          <a:lstStyle/>
          <a:p>
            <a:pPr>
              <a:spcBef>
                <a:spcPct val="0"/>
              </a:spcBef>
              <a:spcAft>
                <a:spcPts val="600"/>
              </a:spcAft>
            </a:pPr>
            <a:endParaRPr lang="es-419" sz="3700" b="0" i="0" u="none" strike="noStrike" baseline="0" noProof="0" dirty="0">
              <a:latin typeface="+mj-lt"/>
              <a:ea typeface="+mj-ea"/>
              <a:cs typeface="+mj-cs"/>
            </a:endParaRPr>
          </a:p>
        </p:txBody>
      </p:sp>
      <p:pic>
        <p:nvPicPr>
          <p:cNvPr id="7" name="Picture 6" descr="Gráfico económico digital">
            <a:extLst>
              <a:ext uri="{FF2B5EF4-FFF2-40B4-BE49-F238E27FC236}">
                <a16:creationId xmlns:a16="http://schemas.microsoft.com/office/drawing/2014/main" id="{E7652270-012A-ECB3-81A0-88970D8E09D6}"/>
              </a:ext>
            </a:extLst>
          </p:cNvPr>
          <p:cNvPicPr>
            <a:picLocks noChangeAspect="1"/>
          </p:cNvPicPr>
          <p:nvPr/>
        </p:nvPicPr>
        <p:blipFill>
          <a:blip r:embed="rId2"/>
          <a:srcRect l="32643" r="17357"/>
          <a:stretch/>
        </p:blipFill>
        <p:spPr>
          <a:xfrm>
            <a:off x="-1" y="-2"/>
            <a:ext cx="6096001" cy="6858002"/>
          </a:xfrm>
          <a:prstGeom prst="rect">
            <a:avLst/>
          </a:prstGeom>
        </p:spPr>
      </p:pic>
      <p:sp>
        <p:nvSpPr>
          <p:cNvPr id="4" name="CuadroTexto 3">
            <a:extLst>
              <a:ext uri="{FF2B5EF4-FFF2-40B4-BE49-F238E27FC236}">
                <a16:creationId xmlns:a16="http://schemas.microsoft.com/office/drawing/2014/main" id="{EB1CAEE7-03E0-D19C-C3DF-D51CC95B81CC}"/>
              </a:ext>
            </a:extLst>
          </p:cNvPr>
          <p:cNvSpPr txBox="1"/>
          <p:nvPr/>
        </p:nvSpPr>
        <p:spPr>
          <a:xfrm>
            <a:off x="6170207" y="1502962"/>
            <a:ext cx="5257994" cy="3046988"/>
          </a:xfrm>
          <a:prstGeom prst="rect">
            <a:avLst/>
          </a:prstGeom>
          <a:noFill/>
        </p:spPr>
        <p:txBody>
          <a:bodyPr wrap="square">
            <a:spAutoFit/>
          </a:bodyPr>
          <a:lstStyle/>
          <a:p>
            <a:pPr algn="l"/>
            <a:endParaRPr lang="es-419" sz="1600" b="0" i="0" u="none" strike="noStrike" baseline="0" dirty="0">
              <a:solidFill>
                <a:srgbClr val="000000"/>
              </a:solidFill>
              <a:latin typeface="Segoe UI" panose="020B0502040204020203" pitchFamily="34" charset="0"/>
            </a:endParaRPr>
          </a:p>
          <a:p>
            <a:pPr algn="l"/>
            <a:r>
              <a:rPr lang="es-419" sz="1600" dirty="0">
                <a:solidFill>
                  <a:srgbClr val="000000"/>
                </a:solidFill>
                <a:latin typeface="Segoe UI" panose="020B0502040204020203" pitchFamily="34" charset="0"/>
              </a:rPr>
              <a:t>E</a:t>
            </a:r>
            <a:r>
              <a:rPr lang="es-419" sz="1600" b="0" i="0" u="none" strike="noStrike" baseline="0" dirty="0">
                <a:solidFill>
                  <a:srgbClr val="000000"/>
                </a:solidFill>
                <a:latin typeface="Segoe UI" panose="020B0502040204020203" pitchFamily="34" charset="0"/>
              </a:rPr>
              <a:t>s un método para</a:t>
            </a:r>
            <a:r>
              <a:rPr lang="es-419" sz="1600" b="1" i="0" u="none" strike="noStrike" baseline="0" dirty="0">
                <a:solidFill>
                  <a:srgbClr val="000000"/>
                </a:solidFill>
                <a:latin typeface="Segoe UI" panose="020B0502040204020203" pitchFamily="34" charset="0"/>
              </a:rPr>
              <a:t> </a:t>
            </a:r>
            <a:r>
              <a:rPr lang="es-419" sz="1600" b="1" i="0" u="none" strike="noStrike" baseline="0" dirty="0">
                <a:solidFill>
                  <a:srgbClr val="156082"/>
                </a:solidFill>
                <a:latin typeface="Segoe UI" panose="020B0502040204020203" pitchFamily="34" charset="0"/>
              </a:rPr>
              <a:t>transmitir información basada en datos</a:t>
            </a:r>
            <a:r>
              <a:rPr lang="es-419" sz="1600" b="0" i="0" u="none" strike="noStrike" baseline="0" dirty="0">
                <a:solidFill>
                  <a:srgbClr val="418B9C"/>
                </a:solidFill>
                <a:latin typeface="Segoe UI" panose="020B0502040204020203" pitchFamily="34" charset="0"/>
              </a:rPr>
              <a:t> </a:t>
            </a:r>
            <a:r>
              <a:rPr lang="es-419" sz="1600" b="0" i="0" u="none" strike="noStrike" baseline="0" dirty="0">
                <a:latin typeface="Segoe UI" panose="020B0502040204020203" pitchFamily="34" charset="0"/>
              </a:rPr>
              <a:t>m</a:t>
            </a:r>
            <a:r>
              <a:rPr lang="es-419" sz="1600" b="0" i="0" u="none" strike="noStrike" baseline="0" dirty="0">
                <a:solidFill>
                  <a:srgbClr val="000000"/>
                </a:solidFill>
                <a:latin typeface="Segoe UI" panose="020B0502040204020203" pitchFamily="34" charset="0"/>
              </a:rPr>
              <a:t>ediante narraciones y visualizaciones que atraigan al público y le ayuden a comprender mejor </a:t>
            </a:r>
          </a:p>
          <a:p>
            <a:pPr algn="l"/>
            <a:r>
              <a:rPr lang="es-419" sz="1600" b="0" i="0" u="none" strike="noStrike" baseline="0" dirty="0">
                <a:solidFill>
                  <a:srgbClr val="000000"/>
                </a:solidFill>
                <a:latin typeface="Segoe UI" panose="020B0502040204020203" pitchFamily="34" charset="0"/>
              </a:rPr>
              <a:t>las principales conclusiones y tendencias. </a:t>
            </a:r>
          </a:p>
          <a:p>
            <a:pPr algn="l"/>
            <a:endParaRPr lang="es-419" sz="1600" b="0" i="0" u="none" strike="noStrike" baseline="0" dirty="0">
              <a:solidFill>
                <a:srgbClr val="000000"/>
              </a:solidFill>
              <a:latin typeface="Segoe UI" panose="020B0502040204020203" pitchFamily="34" charset="0"/>
            </a:endParaRPr>
          </a:p>
          <a:p>
            <a:pPr algn="l"/>
            <a:r>
              <a:rPr lang="es-419" sz="1600" b="0" i="0" u="none" strike="noStrike" baseline="0" dirty="0">
                <a:solidFill>
                  <a:srgbClr val="000000"/>
                </a:solidFill>
                <a:latin typeface="Segoe UI" panose="020B0502040204020203" pitchFamily="34" charset="0"/>
              </a:rPr>
              <a:t>La</a:t>
            </a:r>
            <a:r>
              <a:rPr lang="es-419" sz="1600" dirty="0">
                <a:solidFill>
                  <a:srgbClr val="000000"/>
                </a:solidFill>
                <a:latin typeface="Segoe UI" panose="020B0502040204020203" pitchFamily="34" charset="0"/>
              </a:rPr>
              <a:t> </a:t>
            </a:r>
            <a:r>
              <a:rPr lang="es-419" sz="1600" b="0" i="0" u="none" strike="noStrike" baseline="0" noProof="0" dirty="0">
                <a:solidFill>
                  <a:srgbClr val="000000"/>
                </a:solidFill>
                <a:latin typeface="Segoe UI" panose="020B0502040204020203" pitchFamily="34" charset="0"/>
              </a:rPr>
              <a:t>técnica combina formatos de visualización </a:t>
            </a:r>
            <a:r>
              <a:rPr lang="es-419" sz="1600" b="0" i="0" u="none" strike="noStrike" baseline="0" dirty="0">
                <a:solidFill>
                  <a:srgbClr val="000000"/>
                </a:solidFill>
                <a:latin typeface="Segoe UI" panose="020B0502040204020203" pitchFamily="34" charset="0"/>
              </a:rPr>
              <a:t>de datos </a:t>
            </a:r>
          </a:p>
          <a:p>
            <a:pPr algn="l"/>
            <a:r>
              <a:rPr lang="es-419" sz="1600" b="0" i="0" u="none" strike="noStrike" baseline="0" dirty="0">
                <a:solidFill>
                  <a:srgbClr val="000000"/>
                </a:solidFill>
                <a:latin typeface="Segoe UI" panose="020B0502040204020203" pitchFamily="34" charset="0"/>
              </a:rPr>
              <a:t>como gráficos, diagramas y mapa</a:t>
            </a:r>
            <a:r>
              <a:rPr lang="es-419" sz="1600" dirty="0">
                <a:solidFill>
                  <a:srgbClr val="000000"/>
                </a:solidFill>
                <a:latin typeface="Segoe UI" panose="020B0502040204020203" pitchFamily="34" charset="0"/>
              </a:rPr>
              <a:t>s </a:t>
            </a:r>
            <a:r>
              <a:rPr lang="es-419" sz="1600" b="0" i="0" u="none" strike="noStrike" baseline="0" dirty="0">
                <a:solidFill>
                  <a:srgbClr val="000000"/>
                </a:solidFill>
                <a:latin typeface="Segoe UI" panose="020B0502040204020203" pitchFamily="34" charset="0"/>
              </a:rPr>
              <a:t>animados, </a:t>
            </a:r>
          </a:p>
          <a:p>
            <a:pPr algn="l"/>
            <a:r>
              <a:rPr lang="es-419" sz="1600" b="0" i="0" u="none" strike="noStrike" baseline="0" dirty="0">
                <a:solidFill>
                  <a:srgbClr val="000000"/>
                </a:solidFill>
                <a:latin typeface="Segoe UI" panose="020B0502040204020203" pitchFamily="34" charset="0"/>
              </a:rPr>
              <a:t>entre otros, con elementos narrativos. </a:t>
            </a:r>
          </a:p>
          <a:p>
            <a:pPr algn="l"/>
            <a:endParaRPr lang="es-419" sz="1600" b="0" i="0" u="none" strike="noStrike" baseline="0" dirty="0">
              <a:solidFill>
                <a:srgbClr val="000000"/>
              </a:solidFill>
              <a:latin typeface="Segoe UI" panose="020B0502040204020203" pitchFamily="34" charset="0"/>
            </a:endParaRPr>
          </a:p>
          <a:p>
            <a:pPr algn="l"/>
            <a:r>
              <a:rPr lang="es-419" sz="1600" b="1" i="0" u="none" strike="noStrike" baseline="0" dirty="0">
                <a:solidFill>
                  <a:srgbClr val="156082"/>
                </a:solidFill>
                <a:latin typeface="Segoe UI" panose="020B0502040204020203" pitchFamily="34" charset="0"/>
              </a:rPr>
              <a:t>El objetivo es utilizar una cantidad de datos algo </a:t>
            </a:r>
          </a:p>
          <a:p>
            <a:pPr algn="l"/>
            <a:r>
              <a:rPr lang="es-419" sz="1600" b="1" i="0" u="none" strike="noStrike" baseline="0" dirty="0">
                <a:solidFill>
                  <a:srgbClr val="156082"/>
                </a:solidFill>
                <a:latin typeface="Segoe UI" panose="020B0502040204020203" pitchFamily="34" charset="0"/>
              </a:rPr>
              <a:t>compleja para contar una historia de forma sencilla</a:t>
            </a:r>
            <a:r>
              <a:rPr lang="es-419" sz="1600" b="0" i="0" u="none" strike="noStrike" baseline="0" dirty="0">
                <a:solidFill>
                  <a:srgbClr val="418B9C"/>
                </a:solidFill>
                <a:latin typeface="Segoe UI" panose="020B0502040204020203" pitchFamily="34" charset="0"/>
              </a:rPr>
              <a:t>.</a:t>
            </a:r>
            <a:endParaRPr lang="en-US" sz="1600" dirty="0">
              <a:latin typeface="Segoe UI" panose="020B0502040204020203" pitchFamily="34" charset="0"/>
            </a:endParaRPr>
          </a:p>
        </p:txBody>
      </p:sp>
      <p:sp>
        <p:nvSpPr>
          <p:cNvPr id="2" name="Google Shape;1399;p36">
            <a:extLst>
              <a:ext uri="{FF2B5EF4-FFF2-40B4-BE49-F238E27FC236}">
                <a16:creationId xmlns:a16="http://schemas.microsoft.com/office/drawing/2014/main" id="{9A344335-FDD8-7308-6C4C-06DE6511C075}"/>
              </a:ext>
            </a:extLst>
          </p:cNvPr>
          <p:cNvSpPr/>
          <p:nvPr/>
        </p:nvSpPr>
        <p:spPr>
          <a:xfrm>
            <a:off x="6170207" y="336446"/>
            <a:ext cx="5182854" cy="837522"/>
          </a:xfrm>
          <a:prstGeom prst="roundRect">
            <a:avLst>
              <a:gd name="adj" fmla="val 6606"/>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5" name="Google Shape;1400;p36">
            <a:extLst>
              <a:ext uri="{FF2B5EF4-FFF2-40B4-BE49-F238E27FC236}">
                <a16:creationId xmlns:a16="http://schemas.microsoft.com/office/drawing/2014/main" id="{2774109D-15DD-2856-2ADE-BDBE7C2EE1D2}"/>
              </a:ext>
            </a:extLst>
          </p:cNvPr>
          <p:cNvSpPr txBox="1">
            <a:spLocks/>
          </p:cNvSpPr>
          <p:nvPr/>
        </p:nvSpPr>
        <p:spPr>
          <a:xfrm>
            <a:off x="6170207" y="323766"/>
            <a:ext cx="5182854" cy="850202"/>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spcAft>
                <a:spcPts val="600"/>
              </a:spcAft>
            </a:pPr>
            <a:r>
              <a:rPr lang="en-US" sz="2400" b="1" i="0" u="none" strike="noStrike" baseline="0" noProof="0" dirty="0">
                <a:solidFill>
                  <a:schemeClr val="bg1"/>
                </a:solidFill>
                <a:latin typeface="+mj-lt"/>
                <a:ea typeface="+mj-ea"/>
                <a:cs typeface="+mj-cs"/>
              </a:rPr>
              <a:t>¿</a:t>
            </a:r>
            <a:r>
              <a:rPr lang="es-419" sz="2400" b="1" i="0" u="none" strike="noStrike" baseline="0" noProof="0" dirty="0">
                <a:solidFill>
                  <a:schemeClr val="bg1"/>
                </a:solidFill>
                <a:latin typeface="+mj-lt"/>
                <a:ea typeface="+mj-ea"/>
                <a:cs typeface="+mj-cs"/>
              </a:rPr>
              <a:t>Qué es </a:t>
            </a:r>
            <a:r>
              <a:rPr lang="es-419" sz="2400" b="1" i="0" u="none" strike="noStrike" baseline="0" noProof="0" dirty="0" err="1">
                <a:solidFill>
                  <a:schemeClr val="bg1"/>
                </a:solidFill>
                <a:latin typeface="+mj-lt"/>
                <a:ea typeface="+mj-ea"/>
                <a:cs typeface="+mj-cs"/>
              </a:rPr>
              <a:t>Storytelling</a:t>
            </a:r>
            <a:r>
              <a:rPr lang="es-419" sz="2400" b="1" i="0" u="none" strike="noStrike" baseline="0" noProof="0" dirty="0">
                <a:solidFill>
                  <a:schemeClr val="bg1"/>
                </a:solidFill>
                <a:latin typeface="+mj-lt"/>
                <a:ea typeface="+mj-ea"/>
                <a:cs typeface="+mj-cs"/>
              </a:rPr>
              <a:t> </a:t>
            </a:r>
          </a:p>
          <a:p>
            <a:pPr>
              <a:spcBef>
                <a:spcPct val="0"/>
              </a:spcBef>
              <a:spcAft>
                <a:spcPts val="600"/>
              </a:spcAft>
            </a:pPr>
            <a:r>
              <a:rPr lang="es-419" sz="1600" b="1" noProof="0" dirty="0">
                <a:solidFill>
                  <a:schemeClr val="bg1"/>
                </a:solidFill>
                <a:latin typeface="+mj-lt"/>
                <a:ea typeface="+mj-ea"/>
                <a:cs typeface="+mj-cs"/>
              </a:rPr>
              <a:t>    </a:t>
            </a:r>
            <a:r>
              <a:rPr lang="es-419" sz="2000" b="1" dirty="0">
                <a:solidFill>
                  <a:schemeClr val="bg1"/>
                </a:solidFill>
                <a:latin typeface="+mj-lt"/>
                <a:ea typeface="+mj-ea"/>
                <a:cs typeface="+mj-cs"/>
              </a:rPr>
              <a:t>o la narración de datos</a:t>
            </a:r>
            <a:r>
              <a:rPr lang="es-419" b="1" dirty="0">
                <a:solidFill>
                  <a:schemeClr val="bg1"/>
                </a:solidFill>
                <a:latin typeface="+mj-lt"/>
                <a:ea typeface="+mj-ea"/>
                <a:cs typeface="+mj-cs"/>
              </a:rPr>
              <a:t>?</a:t>
            </a:r>
          </a:p>
        </p:txBody>
      </p:sp>
    </p:spTree>
    <p:extLst>
      <p:ext uri="{BB962C8B-B14F-4D97-AF65-F5344CB8AC3E}">
        <p14:creationId xmlns:p14="http://schemas.microsoft.com/office/powerpoint/2010/main" val="128092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Texto, Carta&#10;&#10;Descripción generada automáticamente">
            <a:extLst>
              <a:ext uri="{FF2B5EF4-FFF2-40B4-BE49-F238E27FC236}">
                <a16:creationId xmlns:a16="http://schemas.microsoft.com/office/drawing/2014/main" id="{0D20ECAB-0EC9-F03C-6335-E4AEDE1B6EE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919" t="4947" b="14828"/>
          <a:stretch/>
        </p:blipFill>
        <p:spPr>
          <a:xfrm>
            <a:off x="0" y="314036"/>
            <a:ext cx="12192000" cy="6858000"/>
          </a:xfrm>
          <a:prstGeom prst="rect">
            <a:avLst/>
          </a:prstGeom>
          <a:effectLst>
            <a:outerShdw blurRad="50800" dist="50800" dir="5400000" algn="ctr" rotWithShape="0">
              <a:srgbClr val="000000">
                <a:alpha val="50000"/>
              </a:srgbClr>
            </a:outerShdw>
          </a:effectLst>
        </p:spPr>
      </p:pic>
      <p:sp>
        <p:nvSpPr>
          <p:cNvPr id="4" name="CuadroTexto 3">
            <a:extLst>
              <a:ext uri="{FF2B5EF4-FFF2-40B4-BE49-F238E27FC236}">
                <a16:creationId xmlns:a16="http://schemas.microsoft.com/office/drawing/2014/main" id="{2FD1C708-679E-99FB-2DC3-FD64B583B5EE}"/>
              </a:ext>
            </a:extLst>
          </p:cNvPr>
          <p:cNvSpPr txBox="1"/>
          <p:nvPr/>
        </p:nvSpPr>
        <p:spPr>
          <a:xfrm>
            <a:off x="184726" y="1611183"/>
            <a:ext cx="3516350" cy="887254"/>
          </a:xfrm>
          <a:prstGeom prst="roundRect">
            <a:avLst>
              <a:gd name="adj" fmla="val 5634"/>
            </a:avLst>
          </a:prstGeom>
          <a:solidFill>
            <a:srgbClr val="156082">
              <a:alpha val="69804"/>
            </a:srgbClr>
          </a:solidFill>
        </p:spPr>
        <p:txBody>
          <a:bodyPr wrap="square" rtlCol="0">
            <a:spAutoFit/>
          </a:bodyPr>
          <a:lstStyle/>
          <a:p>
            <a:r>
              <a:rPr lang="es-419" sz="2400" b="1" dirty="0">
                <a:solidFill>
                  <a:schemeClr val="bg1"/>
                </a:solidFill>
                <a:latin typeface="Segoe UI" panose="020B0502040204020203" pitchFamily="34" charset="0"/>
              </a:rPr>
              <a:t>¿Y yo,</a:t>
            </a:r>
          </a:p>
          <a:p>
            <a:r>
              <a:rPr lang="es-419" sz="2400" b="1" dirty="0">
                <a:solidFill>
                  <a:schemeClr val="bg1"/>
                </a:solidFill>
                <a:latin typeface="Segoe UI" panose="020B0502040204020203" pitchFamily="34" charset="0"/>
              </a:rPr>
              <a:t>por donde empiezo?</a:t>
            </a:r>
          </a:p>
        </p:txBody>
      </p:sp>
      <p:sp>
        <p:nvSpPr>
          <p:cNvPr id="2" name="CuadroTexto 1">
            <a:extLst>
              <a:ext uri="{FF2B5EF4-FFF2-40B4-BE49-F238E27FC236}">
                <a16:creationId xmlns:a16="http://schemas.microsoft.com/office/drawing/2014/main" id="{FA3C0856-80EF-9E04-145E-288D36F39606}"/>
              </a:ext>
            </a:extLst>
          </p:cNvPr>
          <p:cNvSpPr txBox="1"/>
          <p:nvPr/>
        </p:nvSpPr>
        <p:spPr>
          <a:xfrm>
            <a:off x="0" y="0"/>
            <a:ext cx="12192000" cy="1015663"/>
          </a:xfrm>
          <a:prstGeom prst="rect">
            <a:avLst/>
          </a:prstGeom>
          <a:solidFill>
            <a:srgbClr val="156082"/>
          </a:solidFill>
        </p:spPr>
        <p:txBody>
          <a:bodyPr wrap="square" rtlCol="0">
            <a:spAutoFit/>
          </a:bodyPr>
          <a:lstStyle/>
          <a:p>
            <a:r>
              <a:rPr lang="es-419" sz="2000" dirty="0">
                <a:solidFill>
                  <a:schemeClr val="bg1"/>
                </a:solidFill>
                <a:latin typeface="Segoe UI" panose="020B0502040204020203" pitchFamily="34" charset="0"/>
              </a:rPr>
              <a:t>📢 </a:t>
            </a:r>
            <a:r>
              <a:rPr lang="es-419" sz="2000" b="1" dirty="0">
                <a:solidFill>
                  <a:schemeClr val="bg1"/>
                </a:solidFill>
                <a:latin typeface="Segoe UI" panose="020B0502040204020203" pitchFamily="34" charset="0"/>
              </a:rPr>
              <a:t>Observación</a:t>
            </a:r>
            <a:r>
              <a:rPr lang="es-419" sz="2000" dirty="0">
                <a:solidFill>
                  <a:schemeClr val="bg1"/>
                </a:solidFill>
                <a:latin typeface="Segoe UI" panose="020B0502040204020203" pitchFamily="34" charset="0"/>
              </a:rPr>
              <a:t>:</a:t>
            </a:r>
          </a:p>
          <a:p>
            <a:r>
              <a:rPr lang="es-419" sz="2000" dirty="0">
                <a:solidFill>
                  <a:schemeClr val="bg1"/>
                </a:solidFill>
                <a:latin typeface="Segoe UI" panose="020B0502040204020203" pitchFamily="34" charset="0"/>
              </a:rPr>
              <a:t>Existen un montón de teorías, principios, técnicas, ere </a:t>
            </a:r>
            <a:r>
              <a:rPr lang="es-419" sz="2000" dirty="0" err="1">
                <a:solidFill>
                  <a:schemeClr val="bg1"/>
                </a:solidFill>
                <a:latin typeface="Segoe UI" panose="020B0502040204020203" pitchFamily="34" charset="0"/>
              </a:rPr>
              <a:t>erea</a:t>
            </a:r>
            <a:r>
              <a:rPr lang="es-419" sz="2000" dirty="0">
                <a:solidFill>
                  <a:schemeClr val="bg1"/>
                </a:solidFill>
                <a:latin typeface="Segoe UI" panose="020B0502040204020203" pitchFamily="34" charset="0"/>
              </a:rPr>
              <a:t>, sobre visualización de datos </a:t>
            </a:r>
          </a:p>
          <a:p>
            <a:r>
              <a:rPr lang="es-419" sz="2000" dirty="0">
                <a:solidFill>
                  <a:schemeClr val="bg1"/>
                </a:solidFill>
                <a:latin typeface="Segoe UI" panose="020B0502040204020203" pitchFamily="34" charset="0"/>
              </a:rPr>
              <a:t>que estaremos desarrollando a medida que avanzan los espacios…</a:t>
            </a:r>
          </a:p>
        </p:txBody>
      </p:sp>
    </p:spTree>
    <p:extLst>
      <p:ext uri="{BB962C8B-B14F-4D97-AF65-F5344CB8AC3E}">
        <p14:creationId xmlns:p14="http://schemas.microsoft.com/office/powerpoint/2010/main" val="110396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38C2E-6AD0-7D41-EAF6-A4BF8759A06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53E88429-4407-D631-1E20-FA3D8FB400D0}"/>
              </a:ext>
            </a:extLst>
          </p:cNvPr>
          <p:cNvSpPr txBox="1"/>
          <p:nvPr/>
        </p:nvSpPr>
        <p:spPr>
          <a:xfrm>
            <a:off x="67991" y="1114188"/>
            <a:ext cx="6323284" cy="3477875"/>
          </a:xfrm>
          <a:prstGeom prst="rect">
            <a:avLst/>
          </a:prstGeom>
          <a:noFill/>
        </p:spPr>
        <p:txBody>
          <a:bodyPr wrap="square">
            <a:spAutoFit/>
          </a:bodyPr>
          <a:lstStyle/>
          <a:p>
            <a:r>
              <a:rPr lang="es-419" sz="1600" b="1" dirty="0">
                <a:latin typeface="Segoe UI" panose="020B0502040204020203" pitchFamily="34" charset="0"/>
              </a:rPr>
              <a:t>💪 1. Dominar lo Básico</a:t>
            </a:r>
          </a:p>
          <a:p>
            <a:br>
              <a:rPr lang="es-419" sz="1400" dirty="0">
                <a:latin typeface="Segoe UI" panose="020B0502040204020203" pitchFamily="34" charset="0"/>
              </a:rPr>
            </a:br>
            <a:r>
              <a:rPr lang="es-419" sz="1400" b="1" dirty="0">
                <a:latin typeface="Segoe UI" panose="020B0502040204020203" pitchFamily="34" charset="0"/>
              </a:rPr>
              <a:t>1.1 Dominando el diseño de gráficos de barras y gráficos de líneas, Limpios y fáciles de leer</a:t>
            </a:r>
          </a:p>
          <a:p>
            <a:endParaRPr lang="es-419" sz="800" dirty="0">
              <a:latin typeface="Segoe UI" panose="020B0502040204020203" pitchFamily="34" charset="0"/>
            </a:endParaRPr>
          </a:p>
          <a:p>
            <a:pPr>
              <a:buFont typeface="Arial" panose="020B0604020202020204" pitchFamily="34" charset="0"/>
              <a:buChar char="•"/>
            </a:pPr>
            <a:r>
              <a:rPr lang="es-419" sz="1400" dirty="0">
                <a:latin typeface="Segoe UI" panose="020B0502040204020203" pitchFamily="34" charset="0"/>
              </a:rPr>
              <a:t> Mejores prácticas para gráficos de barras</a:t>
            </a:r>
          </a:p>
          <a:p>
            <a:pPr>
              <a:buFont typeface="Arial" panose="020B0604020202020204" pitchFamily="34" charset="0"/>
              <a:buChar char="•"/>
            </a:pPr>
            <a:r>
              <a:rPr lang="es-419" sz="1400" dirty="0">
                <a:latin typeface="Segoe UI" panose="020B0502040204020203" pitchFamily="34" charset="0"/>
              </a:rPr>
              <a:t> Mejores prácticas para gráficos de líneas</a:t>
            </a:r>
          </a:p>
          <a:p>
            <a:pPr>
              <a:buFont typeface="Arial" panose="020B0604020202020204" pitchFamily="34" charset="0"/>
              <a:buChar char="•"/>
            </a:pPr>
            <a:r>
              <a:rPr lang="es-419" sz="1400" dirty="0">
                <a:latin typeface="Segoe UI" panose="020B0502040204020203" pitchFamily="34" charset="0"/>
              </a:rPr>
              <a:t> Cómo tratar los gráficos de líneas "espagueti“</a:t>
            </a:r>
          </a:p>
          <a:p>
            <a:pPr>
              <a:buFont typeface="Arial" panose="020B0604020202020204" pitchFamily="34" charset="0"/>
              <a:buChar char="•"/>
            </a:pPr>
            <a:endParaRPr lang="es-419" sz="1400" dirty="0">
              <a:latin typeface="Segoe UI" panose="020B0502040204020203" pitchFamily="34" charset="0"/>
            </a:endParaRPr>
          </a:p>
          <a:p>
            <a:endParaRPr lang="es-419" sz="1400" dirty="0">
              <a:latin typeface="Segoe UI" panose="020B0502040204020203" pitchFamily="34" charset="0"/>
            </a:endParaRPr>
          </a:p>
          <a:p>
            <a:r>
              <a:rPr lang="es-419" sz="1400" b="1" dirty="0">
                <a:latin typeface="Segoe UI" panose="020B0502040204020203" pitchFamily="34" charset="0"/>
              </a:rPr>
              <a:t>1.2 Crear un </a:t>
            </a:r>
            <a:r>
              <a:rPr lang="es-419" sz="1400" b="1" dirty="0" err="1">
                <a:latin typeface="Segoe UI" panose="020B0502040204020203" pitchFamily="34" charset="0"/>
              </a:rPr>
              <a:t>dashboard</a:t>
            </a:r>
            <a:r>
              <a:rPr lang="es-419" sz="1400" b="1" dirty="0">
                <a:latin typeface="Segoe UI" panose="020B0502040204020203" pitchFamily="34" charset="0"/>
              </a:rPr>
              <a:t> simple pero limpio y fácil de leer</a:t>
            </a:r>
          </a:p>
          <a:p>
            <a:br>
              <a:rPr lang="es-419" sz="1400" dirty="0">
                <a:latin typeface="Segoe UI" panose="020B0502040204020203" pitchFamily="34" charset="0"/>
              </a:rPr>
            </a:br>
            <a:r>
              <a:rPr lang="es-419" sz="1400" dirty="0">
                <a:latin typeface="Segoe UI" panose="020B0502040204020203" pitchFamily="34" charset="0"/>
              </a:rPr>
              <a:t>Podría consistir solo en gráficos de barras, sin tarjetas KPI ni visualizaciones complicadas, pero con un diseño y una disposición limpia. </a:t>
            </a:r>
          </a:p>
          <a:p>
            <a:r>
              <a:rPr lang="es-419" sz="1400" dirty="0">
                <a:latin typeface="Segoe UI" panose="020B0502040204020203" pitchFamily="34" charset="0"/>
              </a:rPr>
              <a:t>Domina la forma de organizar los elementos cuando son tan simples y útiles como los gráficos de barras antes de pasar a algo diferente. </a:t>
            </a:r>
          </a:p>
        </p:txBody>
      </p:sp>
      <p:pic>
        <p:nvPicPr>
          <p:cNvPr id="5" name="Imagen 4" descr="Una caricatura de una persona&#10;&#10;Descripción generada automáticamente con confianza media">
            <a:extLst>
              <a:ext uri="{FF2B5EF4-FFF2-40B4-BE49-F238E27FC236}">
                <a16:creationId xmlns:a16="http://schemas.microsoft.com/office/drawing/2014/main" id="{A82E3972-C4BF-6515-4BD1-F64B1DA3B85F}"/>
              </a:ext>
            </a:extLst>
          </p:cNvPr>
          <p:cNvPicPr>
            <a:picLocks noChangeAspect="1"/>
          </p:cNvPicPr>
          <p:nvPr/>
        </p:nvPicPr>
        <p:blipFill>
          <a:blip r:embed="rId2">
            <a:extLst>
              <a:ext uri="{28A0092B-C50C-407E-A947-70E740481C1C}">
                <a14:useLocalDpi xmlns:a14="http://schemas.microsoft.com/office/drawing/2010/main" val="0"/>
              </a:ext>
            </a:extLst>
          </a:blip>
          <a:srcRect r="6741"/>
          <a:stretch/>
        </p:blipFill>
        <p:spPr>
          <a:xfrm>
            <a:off x="8222402" y="718597"/>
            <a:ext cx="3064435" cy="3285925"/>
          </a:xfrm>
          <a:prstGeom prst="rect">
            <a:avLst/>
          </a:prstGeom>
        </p:spPr>
      </p:pic>
      <p:sp>
        <p:nvSpPr>
          <p:cNvPr id="16" name="Google Shape;1399;p36">
            <a:extLst>
              <a:ext uri="{FF2B5EF4-FFF2-40B4-BE49-F238E27FC236}">
                <a16:creationId xmlns:a16="http://schemas.microsoft.com/office/drawing/2014/main" id="{8F5F2DD4-BF89-A4C8-D6CE-F4AC5A567D7A}"/>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Algunos temas a desarrollar en estos espacios </a:t>
            </a:r>
          </a:p>
        </p:txBody>
      </p:sp>
      <p:pic>
        <p:nvPicPr>
          <p:cNvPr id="7" name="Imagen 6">
            <a:extLst>
              <a:ext uri="{FF2B5EF4-FFF2-40B4-BE49-F238E27FC236}">
                <a16:creationId xmlns:a16="http://schemas.microsoft.com/office/drawing/2014/main" id="{A45EC5AA-0501-0902-3BE1-154D7139D773}"/>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391275" y="3779240"/>
            <a:ext cx="4616196" cy="3078760"/>
          </a:xfrm>
          <a:prstGeom prst="rect">
            <a:avLst/>
          </a:prstGeom>
        </p:spPr>
      </p:pic>
    </p:spTree>
    <p:extLst>
      <p:ext uri="{BB962C8B-B14F-4D97-AF65-F5344CB8AC3E}">
        <p14:creationId xmlns:p14="http://schemas.microsoft.com/office/powerpoint/2010/main" val="353325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Pizarra&#10;&#10;Descripción generada automáticamente">
            <a:extLst>
              <a:ext uri="{FF2B5EF4-FFF2-40B4-BE49-F238E27FC236}">
                <a16:creationId xmlns:a16="http://schemas.microsoft.com/office/drawing/2014/main" id="{88CAAE39-8D3D-7432-B36A-DA8E0F32E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130" y="1343024"/>
            <a:ext cx="4171950" cy="4171950"/>
          </a:xfrm>
          <a:prstGeom prst="rect">
            <a:avLst/>
          </a:prstGeom>
        </p:spPr>
      </p:pic>
      <p:sp>
        <p:nvSpPr>
          <p:cNvPr id="5" name="CuadroTexto 4">
            <a:extLst>
              <a:ext uri="{FF2B5EF4-FFF2-40B4-BE49-F238E27FC236}">
                <a16:creationId xmlns:a16="http://schemas.microsoft.com/office/drawing/2014/main" id="{7D4D34C6-7391-80D9-430E-9A6E0736B172}"/>
              </a:ext>
            </a:extLst>
          </p:cNvPr>
          <p:cNvSpPr txBox="1"/>
          <p:nvPr/>
        </p:nvSpPr>
        <p:spPr>
          <a:xfrm>
            <a:off x="128779" y="1032298"/>
            <a:ext cx="7472748" cy="5439951"/>
          </a:xfrm>
          <a:prstGeom prst="rect">
            <a:avLst/>
          </a:prstGeom>
          <a:noFill/>
        </p:spPr>
        <p:txBody>
          <a:bodyPr wrap="square">
            <a:spAutoFit/>
          </a:bodyPr>
          <a:lstStyle/>
          <a:p>
            <a:r>
              <a:rPr lang="es-419" sz="1600" b="1" dirty="0">
                <a:latin typeface="Segoe UI" panose="020B0502040204020203" pitchFamily="34" charset="0"/>
              </a:rPr>
              <a:t>✨ 2. Hacerlo Simple</a:t>
            </a:r>
          </a:p>
          <a:p>
            <a:br>
              <a:rPr lang="es-419" sz="1050" dirty="0">
                <a:latin typeface="Segoe UI" panose="020B0502040204020203" pitchFamily="34" charset="0"/>
              </a:rPr>
            </a:br>
            <a:r>
              <a:rPr lang="es-419" sz="1400" b="1" dirty="0">
                <a:latin typeface="Segoe UI" panose="020B0502040204020203" pitchFamily="34" charset="0"/>
              </a:rPr>
              <a:t>2.1 No usar demasiados colores.</a:t>
            </a:r>
          </a:p>
          <a:p>
            <a:br>
              <a:rPr lang="es-419" sz="900" dirty="0">
                <a:latin typeface="Segoe UI" panose="020B0502040204020203" pitchFamily="34" charset="0"/>
              </a:rPr>
            </a:br>
            <a:r>
              <a:rPr lang="es-419" sz="1400" dirty="0">
                <a:latin typeface="Segoe UI" panose="020B0502040204020203" pitchFamily="34" charset="0"/>
              </a:rPr>
              <a:t>Comenzar con colores corporativos o grises. </a:t>
            </a:r>
          </a:p>
          <a:p>
            <a:r>
              <a:rPr lang="es-419" sz="1400" dirty="0">
                <a:latin typeface="Segoe UI" panose="020B0502040204020203" pitchFamily="34" charset="0"/>
              </a:rPr>
              <a:t>Si no te gusta el gris, lo más probable es que no hayas encontrado el gris que te gusta :) </a:t>
            </a:r>
          </a:p>
          <a:p>
            <a:r>
              <a:rPr lang="es-419" sz="1400" dirty="0">
                <a:latin typeface="Segoe UI" panose="020B0502040204020203" pitchFamily="34" charset="0"/>
              </a:rPr>
              <a:t>Hay muchos tonos, así que encuentra el que te guste y úsalo primero. </a:t>
            </a:r>
          </a:p>
          <a:p>
            <a:r>
              <a:rPr lang="es-419" sz="1400" dirty="0">
                <a:latin typeface="Segoe UI" panose="020B0502040204020203" pitchFamily="34" charset="0"/>
              </a:rPr>
              <a:t>Esto te ayudará a entender cuándo realmente necesitas usar color.</a:t>
            </a:r>
          </a:p>
          <a:p>
            <a:endParaRPr lang="es-419" sz="1600" dirty="0">
              <a:latin typeface="Segoe UI" panose="020B0502040204020203" pitchFamily="34" charset="0"/>
            </a:endParaRPr>
          </a:p>
          <a:p>
            <a:endParaRPr lang="es-419" sz="1600" dirty="0">
              <a:latin typeface="Segoe UI" panose="020B0502040204020203" pitchFamily="34" charset="0"/>
            </a:endParaRPr>
          </a:p>
          <a:p>
            <a:endParaRPr lang="es-419" sz="1600" dirty="0">
              <a:latin typeface="Segoe UI" panose="020B0502040204020203" pitchFamily="34" charset="0"/>
            </a:endParaRPr>
          </a:p>
          <a:p>
            <a:endParaRPr lang="es-419" sz="1600" dirty="0">
              <a:latin typeface="Segoe UI" panose="020B0502040204020203" pitchFamily="34" charset="0"/>
            </a:endParaRPr>
          </a:p>
          <a:p>
            <a:endParaRPr lang="es-419" sz="1400" dirty="0">
              <a:latin typeface="Segoe UI" panose="020B0502040204020203" pitchFamily="34" charset="0"/>
            </a:endParaRPr>
          </a:p>
          <a:p>
            <a:r>
              <a:rPr lang="es-419" sz="1400" b="1" dirty="0">
                <a:latin typeface="Segoe UI" panose="020B0502040204020203" pitchFamily="34" charset="0"/>
              </a:rPr>
              <a:t>2.2 Tipografía</a:t>
            </a:r>
            <a:br>
              <a:rPr lang="es-419" sz="1400" dirty="0">
                <a:latin typeface="Segoe UI" panose="020B0502040204020203" pitchFamily="34" charset="0"/>
              </a:rPr>
            </a:br>
            <a:r>
              <a:rPr lang="es-419" sz="1400" dirty="0">
                <a:latin typeface="Segoe UI" panose="020B0502040204020203" pitchFamily="34" charset="0"/>
              </a:rPr>
              <a:t>No usar mas de dos fuentes diferentes. A veces no necesitas texto en cursiva ni subrayado. </a:t>
            </a:r>
          </a:p>
          <a:p>
            <a:r>
              <a:rPr lang="es-419" sz="1400" dirty="0">
                <a:latin typeface="Segoe UI" panose="020B0502040204020203" pitchFamily="34" charset="0"/>
              </a:rPr>
              <a:t>El texto subrayado se puede usar para hipervínculos, pero no lo uses en exceso. </a:t>
            </a:r>
          </a:p>
          <a:p>
            <a:endParaRPr lang="es-419" dirty="0">
              <a:latin typeface="Segoe UI" panose="020B0502040204020203" pitchFamily="34" charset="0"/>
            </a:endParaRPr>
          </a:p>
          <a:p>
            <a:r>
              <a:rPr lang="es-419" sz="1400" b="1" dirty="0">
                <a:latin typeface="Segoe UI" panose="020B0502040204020203" pitchFamily="34" charset="0"/>
              </a:rPr>
              <a:t>2.3 Elimina el desorden de tus gráficos</a:t>
            </a:r>
            <a:br>
              <a:rPr lang="es-419" sz="1400" dirty="0">
                <a:latin typeface="Segoe UI" panose="020B0502040204020203" pitchFamily="34" charset="0"/>
              </a:rPr>
            </a:br>
            <a:endParaRPr lang="es-419" sz="800" dirty="0">
              <a:latin typeface="Segoe UI" panose="020B0502040204020203" pitchFamily="34" charset="0"/>
            </a:endParaRPr>
          </a:p>
          <a:p>
            <a:pPr>
              <a:buFont typeface="Arial" panose="020B0604020202020204" pitchFamily="34" charset="0"/>
              <a:buChar char="•"/>
            </a:pPr>
            <a:r>
              <a:rPr lang="es-419" sz="1400" dirty="0">
                <a:latin typeface="Segoe UI" panose="020B0502040204020203" pitchFamily="34" charset="0"/>
              </a:rPr>
              <a:t>Eliminar bordes.</a:t>
            </a:r>
          </a:p>
          <a:p>
            <a:pPr>
              <a:buFont typeface="Arial" panose="020B0604020202020204" pitchFamily="34" charset="0"/>
              <a:buChar char="•"/>
            </a:pPr>
            <a:r>
              <a:rPr lang="es-419" sz="1400" dirty="0">
                <a:latin typeface="Segoe UI" panose="020B0502040204020203" pitchFamily="34" charset="0"/>
              </a:rPr>
              <a:t>Elimina los elementos innecesarios de tu gráfico que crean ruido y dificultan la lectura.</a:t>
            </a:r>
          </a:p>
          <a:p>
            <a:pPr>
              <a:buFont typeface="Arial" panose="020B0604020202020204" pitchFamily="34" charset="0"/>
              <a:buChar char="•"/>
            </a:pPr>
            <a:r>
              <a:rPr lang="es-419" sz="1400" dirty="0">
                <a:latin typeface="Segoe UI" panose="020B0502040204020203" pitchFamily="34" charset="0"/>
              </a:rPr>
              <a:t>Eliminar líneas de la cuadrícula (si son necesarias, para gráficos de líneas grandes, </a:t>
            </a:r>
          </a:p>
          <a:p>
            <a:r>
              <a:rPr lang="es-419" sz="1400" dirty="0">
                <a:latin typeface="Segoe UI" panose="020B0502040204020203" pitchFamily="34" charset="0"/>
              </a:rPr>
              <a:t>hazlas de color gris claro).</a:t>
            </a:r>
          </a:p>
          <a:p>
            <a:pPr>
              <a:buFont typeface="Arial" panose="020B0604020202020204" pitchFamily="34" charset="0"/>
              <a:buChar char="•"/>
            </a:pPr>
            <a:r>
              <a:rPr lang="es-419" sz="1400" dirty="0">
                <a:latin typeface="Segoe UI" panose="020B0502040204020203" pitchFamily="34" charset="0"/>
              </a:rPr>
              <a:t>Eliminar marcadores adicionales y etiquetas innecesarias.</a:t>
            </a:r>
          </a:p>
          <a:p>
            <a:pPr>
              <a:buFont typeface="Arial" panose="020B0604020202020204" pitchFamily="34" charset="0"/>
              <a:buChar char="•"/>
            </a:pPr>
            <a:r>
              <a:rPr lang="es-419" sz="1400" dirty="0">
                <a:latin typeface="Segoe UI" panose="020B0502040204020203" pitchFamily="34" charset="0"/>
              </a:rPr>
              <a:t>Eliminar fondo.</a:t>
            </a:r>
          </a:p>
        </p:txBody>
      </p:sp>
      <p:pic>
        <p:nvPicPr>
          <p:cNvPr id="6" name="Imagen 5">
            <a:extLst>
              <a:ext uri="{FF2B5EF4-FFF2-40B4-BE49-F238E27FC236}">
                <a16:creationId xmlns:a16="http://schemas.microsoft.com/office/drawing/2014/main" id="{6BA2E6AC-D366-E599-46A9-DB6D2AD23E00}"/>
              </a:ext>
            </a:extLst>
          </p:cNvPr>
          <p:cNvPicPr>
            <a:picLocks noChangeAspect="1"/>
          </p:cNvPicPr>
          <p:nvPr/>
        </p:nvPicPr>
        <p:blipFill>
          <a:blip r:embed="rId3"/>
          <a:stretch>
            <a:fillRect/>
          </a:stretch>
        </p:blipFill>
        <p:spPr>
          <a:xfrm>
            <a:off x="128779" y="3067030"/>
            <a:ext cx="2273417" cy="723937"/>
          </a:xfrm>
          <a:prstGeom prst="rect">
            <a:avLst/>
          </a:prstGeom>
        </p:spPr>
      </p:pic>
      <p:sp>
        <p:nvSpPr>
          <p:cNvPr id="4" name="Google Shape;1399;p36">
            <a:extLst>
              <a:ext uri="{FF2B5EF4-FFF2-40B4-BE49-F238E27FC236}">
                <a16:creationId xmlns:a16="http://schemas.microsoft.com/office/drawing/2014/main" id="{EBC982E7-94F1-5440-E211-3D1D23735700}"/>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Algunos temas a desarrollar en estos espacios </a:t>
            </a:r>
          </a:p>
        </p:txBody>
      </p:sp>
    </p:spTree>
    <p:extLst>
      <p:ext uri="{BB962C8B-B14F-4D97-AF65-F5344CB8AC3E}">
        <p14:creationId xmlns:p14="http://schemas.microsoft.com/office/powerpoint/2010/main" val="700323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itio web&#10;&#10;Descripción generada automáticamente">
            <a:extLst>
              <a:ext uri="{FF2B5EF4-FFF2-40B4-BE49-F238E27FC236}">
                <a16:creationId xmlns:a16="http://schemas.microsoft.com/office/drawing/2014/main" id="{6B77A79C-A21C-6A10-0B75-C2BA8F9EE8DC}"/>
              </a:ext>
            </a:extLst>
          </p:cNvPr>
          <p:cNvPicPr>
            <a:picLocks noChangeAspect="1"/>
          </p:cNvPicPr>
          <p:nvPr/>
        </p:nvPicPr>
        <p:blipFill>
          <a:blip r:embed="rId2">
            <a:extLst>
              <a:ext uri="{28A0092B-C50C-407E-A947-70E740481C1C}">
                <a14:useLocalDpi xmlns:a14="http://schemas.microsoft.com/office/drawing/2010/main" val="0"/>
              </a:ext>
            </a:extLst>
          </a:blip>
          <a:srcRect b="2978"/>
          <a:stretch/>
        </p:blipFill>
        <p:spPr>
          <a:xfrm>
            <a:off x="7130473" y="3584134"/>
            <a:ext cx="5061526" cy="3273866"/>
          </a:xfrm>
          <a:prstGeom prst="rect">
            <a:avLst/>
          </a:prstGeom>
        </p:spPr>
      </p:pic>
      <p:sp>
        <p:nvSpPr>
          <p:cNvPr id="9" name="CuadroTexto 8">
            <a:extLst>
              <a:ext uri="{FF2B5EF4-FFF2-40B4-BE49-F238E27FC236}">
                <a16:creationId xmlns:a16="http://schemas.microsoft.com/office/drawing/2014/main" id="{BCE534B4-B0CD-BD85-3244-1F2B35421270}"/>
              </a:ext>
            </a:extLst>
          </p:cNvPr>
          <p:cNvSpPr txBox="1"/>
          <p:nvPr/>
        </p:nvSpPr>
        <p:spPr>
          <a:xfrm>
            <a:off x="77469" y="1082970"/>
            <a:ext cx="11873206" cy="2739211"/>
          </a:xfrm>
          <a:prstGeom prst="rect">
            <a:avLst/>
          </a:prstGeom>
          <a:noFill/>
        </p:spPr>
        <p:txBody>
          <a:bodyPr wrap="square">
            <a:spAutoFit/>
          </a:bodyPr>
          <a:lstStyle/>
          <a:p>
            <a:r>
              <a:rPr lang="es-419" sz="1600" dirty="0">
                <a:latin typeface="Segoe UI" panose="020B0502040204020203" pitchFamily="34" charset="0"/>
              </a:rPr>
              <a:t>📚 </a:t>
            </a:r>
            <a:r>
              <a:rPr lang="es-419" sz="1600" b="1" dirty="0">
                <a:latin typeface="Segoe UI" panose="020B0502040204020203" pitchFamily="34" charset="0"/>
              </a:rPr>
              <a:t>3. Aprender sobre los tipos básicos de gráficos para cada propósito</a:t>
            </a:r>
          </a:p>
          <a:p>
            <a:endParaRPr lang="es-419" sz="1600" dirty="0">
              <a:latin typeface="Segoe UI" panose="020B0502040204020203" pitchFamily="34" charset="0"/>
            </a:endParaRPr>
          </a:p>
          <a:p>
            <a:r>
              <a:rPr lang="es-419" sz="1400" b="1" dirty="0">
                <a:latin typeface="Segoe UI" panose="020B0502040204020203" pitchFamily="34" charset="0"/>
              </a:rPr>
              <a:t>Gráfico de barras: </a:t>
            </a:r>
            <a:r>
              <a:rPr lang="es-419" sz="1400" dirty="0">
                <a:latin typeface="Segoe UI" panose="020B0502040204020203" pitchFamily="34" charset="0"/>
              </a:rPr>
              <a:t>para comparación</a:t>
            </a:r>
          </a:p>
          <a:p>
            <a:endParaRPr lang="es-419" sz="1400" dirty="0">
              <a:latin typeface="Segoe UI" panose="020B0502040204020203" pitchFamily="34" charset="0"/>
            </a:endParaRPr>
          </a:p>
          <a:p>
            <a:r>
              <a:rPr lang="es-419" sz="1400" b="1" dirty="0">
                <a:latin typeface="Segoe UI" panose="020B0502040204020203" pitchFamily="34" charset="0"/>
              </a:rPr>
              <a:t>Gráfico de líneas: </a:t>
            </a:r>
            <a:r>
              <a:rPr lang="es-419" sz="1400" dirty="0">
                <a:latin typeface="Segoe UI" panose="020B0502040204020203" pitchFamily="34" charset="0"/>
              </a:rPr>
              <a:t>para dinámica</a:t>
            </a:r>
          </a:p>
          <a:p>
            <a:endParaRPr lang="es-419" sz="1400" dirty="0">
              <a:latin typeface="Segoe UI" panose="020B0502040204020203" pitchFamily="34" charset="0"/>
            </a:endParaRPr>
          </a:p>
          <a:p>
            <a:r>
              <a:rPr lang="es-419" sz="1400" b="1" dirty="0">
                <a:latin typeface="Segoe UI" panose="020B0502040204020203" pitchFamily="34" charset="0"/>
              </a:rPr>
              <a:t>Gráficos apilados </a:t>
            </a:r>
            <a:r>
              <a:rPr lang="es-419" sz="1400" dirty="0">
                <a:latin typeface="Segoe UI" panose="020B0502040204020203" pitchFamily="34" charset="0"/>
              </a:rPr>
              <a:t>(como área o barras):</a:t>
            </a:r>
            <a:r>
              <a:rPr lang="es-419" sz="1400" b="1" dirty="0">
                <a:latin typeface="Segoe UI" panose="020B0502040204020203" pitchFamily="34" charset="0"/>
              </a:rPr>
              <a:t> </a:t>
            </a:r>
            <a:r>
              <a:rPr lang="es-419" sz="1400" dirty="0">
                <a:latin typeface="Segoe UI" panose="020B0502040204020203" pitchFamily="34" charset="0"/>
              </a:rPr>
              <a:t>para partes de un todo</a:t>
            </a:r>
          </a:p>
          <a:p>
            <a:endParaRPr lang="es-419" sz="1400" dirty="0">
              <a:latin typeface="Segoe UI" panose="020B0502040204020203" pitchFamily="34" charset="0"/>
            </a:endParaRPr>
          </a:p>
          <a:p>
            <a:r>
              <a:rPr lang="es-419" sz="1400" b="1" dirty="0">
                <a:latin typeface="Segoe UI" panose="020B0502040204020203" pitchFamily="34" charset="0"/>
              </a:rPr>
              <a:t>Tarjeta KPI con líneas pequeñas: </a:t>
            </a:r>
            <a:r>
              <a:rPr lang="es-419" sz="1400" dirty="0">
                <a:latin typeface="Segoe UI" panose="020B0502040204020203" pitchFamily="34" charset="0"/>
              </a:rPr>
              <a:t>para una visión rápida</a:t>
            </a:r>
          </a:p>
          <a:p>
            <a:endParaRPr lang="es-419" sz="1400" dirty="0">
              <a:latin typeface="Segoe UI" panose="020B0502040204020203" pitchFamily="34" charset="0"/>
            </a:endParaRPr>
          </a:p>
          <a:p>
            <a:r>
              <a:rPr lang="es-419" sz="1400" b="1" dirty="0">
                <a:latin typeface="Segoe UI" panose="020B0502040204020203" pitchFamily="34" charset="0"/>
              </a:rPr>
              <a:t>Tabla</a:t>
            </a:r>
            <a:r>
              <a:rPr lang="es-419" sz="1400" dirty="0">
                <a:latin typeface="Segoe UI" panose="020B0502040204020203" pitchFamily="34" charset="0"/>
              </a:rPr>
              <a:t> (especialmente aquellas con visualizaciones, como mapas de calor y tablas con gráficos de barras) </a:t>
            </a:r>
          </a:p>
          <a:p>
            <a:r>
              <a:rPr lang="es-419" sz="1400" dirty="0">
                <a:latin typeface="Segoe UI" panose="020B0502040204020203" pitchFamily="34" charset="0"/>
              </a:rPr>
              <a:t>para analizar valores exactos</a:t>
            </a:r>
          </a:p>
        </p:txBody>
      </p:sp>
      <p:sp>
        <p:nvSpPr>
          <p:cNvPr id="4" name="CuadroTexto 3">
            <a:extLst>
              <a:ext uri="{FF2B5EF4-FFF2-40B4-BE49-F238E27FC236}">
                <a16:creationId xmlns:a16="http://schemas.microsoft.com/office/drawing/2014/main" id="{0971344D-8621-EF1C-A371-F7D4B1D46C1E}"/>
              </a:ext>
            </a:extLst>
          </p:cNvPr>
          <p:cNvSpPr txBox="1"/>
          <p:nvPr/>
        </p:nvSpPr>
        <p:spPr>
          <a:xfrm>
            <a:off x="77469" y="4060707"/>
            <a:ext cx="7632440" cy="369332"/>
          </a:xfrm>
          <a:prstGeom prst="rect">
            <a:avLst/>
          </a:prstGeom>
          <a:noFill/>
        </p:spPr>
        <p:txBody>
          <a:bodyPr wrap="square" rtlCol="0">
            <a:spAutoFit/>
          </a:bodyPr>
          <a:lstStyle/>
          <a:p>
            <a:r>
              <a:rPr lang="es-419" b="1" dirty="0">
                <a:latin typeface="Segoe UI" panose="020B0502040204020203" pitchFamily="34" charset="0"/>
              </a:rPr>
              <a:t>¿Donde encuentro una guía de que gráfico puedo utilizar? </a:t>
            </a:r>
            <a:endParaRPr lang="en-US" b="1" dirty="0">
              <a:latin typeface="Segoe UI" panose="020B0502040204020203" pitchFamily="34" charset="0"/>
            </a:endParaRPr>
          </a:p>
        </p:txBody>
      </p:sp>
      <p:sp>
        <p:nvSpPr>
          <p:cNvPr id="6" name="CuadroTexto 5">
            <a:extLst>
              <a:ext uri="{FF2B5EF4-FFF2-40B4-BE49-F238E27FC236}">
                <a16:creationId xmlns:a16="http://schemas.microsoft.com/office/drawing/2014/main" id="{9D3FA099-443E-636C-42C6-0E3F06508620}"/>
              </a:ext>
            </a:extLst>
          </p:cNvPr>
          <p:cNvSpPr txBox="1"/>
          <p:nvPr/>
        </p:nvSpPr>
        <p:spPr>
          <a:xfrm>
            <a:off x="77469" y="4514676"/>
            <a:ext cx="6097554" cy="307777"/>
          </a:xfrm>
          <a:prstGeom prst="rect">
            <a:avLst/>
          </a:prstGeom>
          <a:noFill/>
        </p:spPr>
        <p:txBody>
          <a:bodyPr wrap="square">
            <a:spAutoFit/>
          </a:bodyPr>
          <a:lstStyle/>
          <a:p>
            <a:r>
              <a:rPr lang="en-US" sz="1400" dirty="0">
                <a:latin typeface="Segoe UI" panose="020B0502040204020203" pitchFamily="34" charset="0"/>
                <a:hlinkClick r:id="rId3"/>
              </a:rPr>
              <a:t>https://datavizcatalogue.com/</a:t>
            </a:r>
            <a:endParaRPr lang="en-US" sz="1400" dirty="0">
              <a:latin typeface="Segoe UI" panose="020B0502040204020203" pitchFamily="34" charset="0"/>
            </a:endParaRPr>
          </a:p>
        </p:txBody>
      </p:sp>
      <p:sp>
        <p:nvSpPr>
          <p:cNvPr id="8" name="CuadroTexto 7">
            <a:extLst>
              <a:ext uri="{FF2B5EF4-FFF2-40B4-BE49-F238E27FC236}">
                <a16:creationId xmlns:a16="http://schemas.microsoft.com/office/drawing/2014/main" id="{FF6EFD9E-896E-F0F4-2AF5-0C200ED4F938}"/>
              </a:ext>
            </a:extLst>
          </p:cNvPr>
          <p:cNvSpPr txBox="1"/>
          <p:nvPr/>
        </p:nvSpPr>
        <p:spPr>
          <a:xfrm>
            <a:off x="77469" y="4950137"/>
            <a:ext cx="6097554" cy="307777"/>
          </a:xfrm>
          <a:prstGeom prst="rect">
            <a:avLst/>
          </a:prstGeom>
          <a:noFill/>
        </p:spPr>
        <p:txBody>
          <a:bodyPr wrap="square">
            <a:spAutoFit/>
          </a:bodyPr>
          <a:lstStyle/>
          <a:p>
            <a:r>
              <a:rPr lang="en-US" sz="1400" dirty="0">
                <a:latin typeface="Segoe UI" panose="020B0502040204020203" pitchFamily="34" charset="0"/>
                <a:hlinkClick r:id="rId4"/>
              </a:rPr>
              <a:t>https://datavizproject.com/</a:t>
            </a:r>
            <a:endParaRPr lang="en-US" sz="1400" dirty="0">
              <a:latin typeface="Segoe UI" panose="020B0502040204020203" pitchFamily="34" charset="0"/>
            </a:endParaRPr>
          </a:p>
        </p:txBody>
      </p:sp>
      <p:sp>
        <p:nvSpPr>
          <p:cNvPr id="11" name="CuadroTexto 10">
            <a:extLst>
              <a:ext uri="{FF2B5EF4-FFF2-40B4-BE49-F238E27FC236}">
                <a16:creationId xmlns:a16="http://schemas.microsoft.com/office/drawing/2014/main" id="{B556959D-B51C-2270-2190-B5ABDF4AE078}"/>
              </a:ext>
            </a:extLst>
          </p:cNvPr>
          <p:cNvSpPr txBox="1"/>
          <p:nvPr/>
        </p:nvSpPr>
        <p:spPr>
          <a:xfrm>
            <a:off x="77470" y="5385598"/>
            <a:ext cx="6492240" cy="307777"/>
          </a:xfrm>
          <a:prstGeom prst="rect">
            <a:avLst/>
          </a:prstGeom>
          <a:noFill/>
        </p:spPr>
        <p:txBody>
          <a:bodyPr wrap="square">
            <a:spAutoFit/>
          </a:bodyPr>
          <a:lstStyle/>
          <a:p>
            <a:r>
              <a:rPr lang="en-US" sz="1400" dirty="0">
                <a:latin typeface="Segoe UI" panose="020B0502040204020203" pitchFamily="34" charset="0"/>
                <a:hlinkClick r:id="rId5"/>
              </a:rPr>
              <a:t>https://github.com/Financial-Times/chart-doctor/tree/main/visual-vocabulary</a:t>
            </a:r>
            <a:endParaRPr lang="en-US" sz="1400" dirty="0">
              <a:latin typeface="Segoe UI" panose="020B0502040204020203" pitchFamily="34" charset="0"/>
            </a:endParaRPr>
          </a:p>
        </p:txBody>
      </p:sp>
      <p:sp>
        <p:nvSpPr>
          <p:cNvPr id="13" name="CuadroTexto 12">
            <a:extLst>
              <a:ext uri="{FF2B5EF4-FFF2-40B4-BE49-F238E27FC236}">
                <a16:creationId xmlns:a16="http://schemas.microsoft.com/office/drawing/2014/main" id="{4AB18736-610B-B342-29D2-D5C9741FA915}"/>
              </a:ext>
            </a:extLst>
          </p:cNvPr>
          <p:cNvSpPr txBox="1"/>
          <p:nvPr/>
        </p:nvSpPr>
        <p:spPr>
          <a:xfrm>
            <a:off x="77469" y="5821058"/>
            <a:ext cx="6097554" cy="307777"/>
          </a:xfrm>
          <a:prstGeom prst="rect">
            <a:avLst/>
          </a:prstGeom>
          <a:noFill/>
        </p:spPr>
        <p:txBody>
          <a:bodyPr wrap="square">
            <a:spAutoFit/>
          </a:bodyPr>
          <a:lstStyle/>
          <a:p>
            <a:r>
              <a:rPr lang="en-US" sz="1400" dirty="0">
                <a:latin typeface="Segoe UI" panose="020B0502040204020203" pitchFamily="34" charset="0"/>
                <a:hlinkClick r:id="rId6"/>
              </a:rPr>
              <a:t>https://www.data-to-viz.com/</a:t>
            </a:r>
            <a:endParaRPr lang="en-US" sz="1400" dirty="0">
              <a:latin typeface="Segoe UI" panose="020B0502040204020203" pitchFamily="34" charset="0"/>
            </a:endParaRPr>
          </a:p>
        </p:txBody>
      </p:sp>
      <p:sp>
        <p:nvSpPr>
          <p:cNvPr id="5" name="Google Shape;1399;p36">
            <a:extLst>
              <a:ext uri="{FF2B5EF4-FFF2-40B4-BE49-F238E27FC236}">
                <a16:creationId xmlns:a16="http://schemas.microsoft.com/office/drawing/2014/main" id="{A7708DCD-3C74-80FE-7B3B-4AF9B37CCE54}"/>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Algunos temas a desarrollar en estos espacios </a:t>
            </a:r>
          </a:p>
        </p:txBody>
      </p:sp>
    </p:spTree>
    <p:extLst>
      <p:ext uri="{BB962C8B-B14F-4D97-AF65-F5344CB8AC3E}">
        <p14:creationId xmlns:p14="http://schemas.microsoft.com/office/powerpoint/2010/main" val="900288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742F5A54-48E3-58BB-D091-CDF615879EDF}"/>
              </a:ext>
            </a:extLst>
          </p:cNvPr>
          <p:cNvPicPr>
            <a:picLocks noChangeAspect="1"/>
          </p:cNvPicPr>
          <p:nvPr/>
        </p:nvPicPr>
        <p:blipFill>
          <a:blip r:embed="rId2">
            <a:duotone>
              <a:schemeClr val="accent1">
                <a:shade val="45000"/>
                <a:satMod val="135000"/>
              </a:schemeClr>
              <a:prstClr val="white"/>
            </a:duotone>
          </a:blip>
          <a:stretch>
            <a:fillRect/>
          </a:stretch>
        </p:blipFill>
        <p:spPr>
          <a:xfrm>
            <a:off x="5684123" y="1311363"/>
            <a:ext cx="5474460" cy="5509856"/>
          </a:xfrm>
          <a:prstGeom prst="rect">
            <a:avLst/>
          </a:prstGeom>
        </p:spPr>
      </p:pic>
      <p:sp>
        <p:nvSpPr>
          <p:cNvPr id="5" name="CuadroTexto 4">
            <a:extLst>
              <a:ext uri="{FF2B5EF4-FFF2-40B4-BE49-F238E27FC236}">
                <a16:creationId xmlns:a16="http://schemas.microsoft.com/office/drawing/2014/main" id="{E0C262C5-48F8-2004-0627-265762BC874D}"/>
              </a:ext>
            </a:extLst>
          </p:cNvPr>
          <p:cNvSpPr txBox="1"/>
          <p:nvPr/>
        </p:nvSpPr>
        <p:spPr>
          <a:xfrm>
            <a:off x="73152" y="864033"/>
            <a:ext cx="1569222" cy="369332"/>
          </a:xfrm>
          <a:prstGeom prst="rect">
            <a:avLst/>
          </a:prstGeom>
          <a:noFill/>
        </p:spPr>
        <p:txBody>
          <a:bodyPr wrap="square" rtlCol="0">
            <a:spAutoFit/>
          </a:bodyPr>
          <a:lstStyle/>
          <a:p>
            <a:r>
              <a:rPr lang="es-419" b="1" dirty="0">
                <a:latin typeface="Segoe UI" panose="020B0502040204020203" pitchFamily="34" charset="0"/>
              </a:rPr>
              <a:t>Blogs</a:t>
            </a:r>
            <a:endParaRPr lang="en-US" b="1" dirty="0">
              <a:latin typeface="Segoe UI" panose="020B0502040204020203" pitchFamily="34" charset="0"/>
            </a:endParaRPr>
          </a:p>
        </p:txBody>
      </p:sp>
      <p:sp>
        <p:nvSpPr>
          <p:cNvPr id="8" name="CuadroTexto 7">
            <a:extLst>
              <a:ext uri="{FF2B5EF4-FFF2-40B4-BE49-F238E27FC236}">
                <a16:creationId xmlns:a16="http://schemas.microsoft.com/office/drawing/2014/main" id="{0947194F-5C04-EB54-61E2-E00119B747A8}"/>
              </a:ext>
            </a:extLst>
          </p:cNvPr>
          <p:cNvSpPr txBox="1"/>
          <p:nvPr/>
        </p:nvSpPr>
        <p:spPr>
          <a:xfrm>
            <a:off x="73152" y="1278245"/>
            <a:ext cx="4248000" cy="307777"/>
          </a:xfrm>
          <a:prstGeom prst="rect">
            <a:avLst/>
          </a:prstGeom>
          <a:noFill/>
        </p:spPr>
        <p:txBody>
          <a:bodyPr wrap="square">
            <a:spAutoFit/>
          </a:bodyPr>
          <a:lstStyle/>
          <a:p>
            <a:r>
              <a:rPr lang="en-US" sz="1400" dirty="0">
                <a:latin typeface="Segoe UI" panose="020B0502040204020203" pitchFamily="34" charset="0"/>
                <a:hlinkClick r:id="rId3"/>
              </a:rPr>
              <a:t>https://gorilla.bi/blog/</a:t>
            </a:r>
            <a:endParaRPr lang="en-US" sz="1400" dirty="0">
              <a:latin typeface="Segoe UI" panose="020B0502040204020203" pitchFamily="34" charset="0"/>
            </a:endParaRPr>
          </a:p>
        </p:txBody>
      </p:sp>
      <p:sp>
        <p:nvSpPr>
          <p:cNvPr id="10" name="CuadroTexto 9">
            <a:extLst>
              <a:ext uri="{FF2B5EF4-FFF2-40B4-BE49-F238E27FC236}">
                <a16:creationId xmlns:a16="http://schemas.microsoft.com/office/drawing/2014/main" id="{F2964435-B612-78CA-7967-D7BE7CFAFE3C}"/>
              </a:ext>
            </a:extLst>
          </p:cNvPr>
          <p:cNvSpPr txBox="1"/>
          <p:nvPr/>
        </p:nvSpPr>
        <p:spPr>
          <a:xfrm>
            <a:off x="73152" y="1714091"/>
            <a:ext cx="4248000" cy="307777"/>
          </a:xfrm>
          <a:prstGeom prst="rect">
            <a:avLst/>
          </a:prstGeom>
          <a:noFill/>
        </p:spPr>
        <p:txBody>
          <a:bodyPr wrap="square">
            <a:spAutoFit/>
          </a:bodyPr>
          <a:lstStyle/>
          <a:p>
            <a:r>
              <a:rPr lang="en-US" sz="1400" u="sng"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4"/>
              </a:rPr>
              <a:t>https://www.duarte.com/resources/</a:t>
            </a:r>
            <a:endParaRPr lang="en-US" sz="1400" dirty="0">
              <a:latin typeface="Segoe UI" panose="020B0502040204020203" pitchFamily="34" charset="0"/>
            </a:endParaRPr>
          </a:p>
        </p:txBody>
      </p:sp>
      <p:sp>
        <p:nvSpPr>
          <p:cNvPr id="12" name="CuadroTexto 11">
            <a:extLst>
              <a:ext uri="{FF2B5EF4-FFF2-40B4-BE49-F238E27FC236}">
                <a16:creationId xmlns:a16="http://schemas.microsoft.com/office/drawing/2014/main" id="{B4D010F7-B402-C830-F935-7C556C5D0BDB}"/>
              </a:ext>
            </a:extLst>
          </p:cNvPr>
          <p:cNvSpPr txBox="1"/>
          <p:nvPr/>
        </p:nvSpPr>
        <p:spPr>
          <a:xfrm>
            <a:off x="73152" y="2149937"/>
            <a:ext cx="4248000" cy="305918"/>
          </a:xfrm>
          <a:prstGeom prst="rect">
            <a:avLst/>
          </a:prstGeom>
          <a:noFill/>
        </p:spPr>
        <p:txBody>
          <a:bodyPr wrap="square">
            <a:spAutoFit/>
          </a:bodyPr>
          <a:lstStyle/>
          <a:p>
            <a:pPr>
              <a:lnSpc>
                <a:spcPct val="107000"/>
              </a:lnSpc>
              <a:spcAft>
                <a:spcPts val="800"/>
              </a:spcAft>
            </a:pPr>
            <a:r>
              <a:rPr lang="en-US" sz="1400" u="sng" kern="100"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5"/>
              </a:rPr>
              <a:t>https://www.storytellingwithdata.com/</a:t>
            </a:r>
            <a:r>
              <a:rPr lang="en-US" sz="1400" kern="1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100" kern="1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14" name="CuadroTexto 13">
            <a:extLst>
              <a:ext uri="{FF2B5EF4-FFF2-40B4-BE49-F238E27FC236}">
                <a16:creationId xmlns:a16="http://schemas.microsoft.com/office/drawing/2014/main" id="{2F618299-C519-40A8-8AAB-A4BDD1D223E0}"/>
              </a:ext>
            </a:extLst>
          </p:cNvPr>
          <p:cNvSpPr txBox="1"/>
          <p:nvPr/>
        </p:nvSpPr>
        <p:spPr>
          <a:xfrm>
            <a:off x="73152" y="2583924"/>
            <a:ext cx="4248000" cy="305918"/>
          </a:xfrm>
          <a:prstGeom prst="rect">
            <a:avLst/>
          </a:prstGeom>
          <a:noFill/>
        </p:spPr>
        <p:txBody>
          <a:bodyPr wrap="square">
            <a:spAutoFit/>
          </a:bodyPr>
          <a:lstStyle/>
          <a:p>
            <a:pPr>
              <a:lnSpc>
                <a:spcPct val="107000"/>
              </a:lnSpc>
              <a:spcAft>
                <a:spcPts val="800"/>
              </a:spcAft>
            </a:pPr>
            <a:r>
              <a:rPr lang="en-US" sz="1400" u="sng" kern="100"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6"/>
              </a:rPr>
              <a:t>https://www.datavizclarity.com/blog</a:t>
            </a:r>
            <a:r>
              <a:rPr lang="en-US" sz="1400" u="sng" kern="1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100" kern="1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15" name="CuadroTexto 14">
            <a:extLst>
              <a:ext uri="{FF2B5EF4-FFF2-40B4-BE49-F238E27FC236}">
                <a16:creationId xmlns:a16="http://schemas.microsoft.com/office/drawing/2014/main" id="{055A63C2-FE3F-55EE-F2DF-A88F66A8F8F8}"/>
              </a:ext>
            </a:extLst>
          </p:cNvPr>
          <p:cNvSpPr txBox="1"/>
          <p:nvPr/>
        </p:nvSpPr>
        <p:spPr>
          <a:xfrm>
            <a:off x="73152" y="4066291"/>
            <a:ext cx="2724912" cy="369332"/>
          </a:xfrm>
          <a:prstGeom prst="rect">
            <a:avLst/>
          </a:prstGeom>
          <a:noFill/>
        </p:spPr>
        <p:txBody>
          <a:bodyPr wrap="square" rtlCol="0">
            <a:spAutoFit/>
          </a:bodyPr>
          <a:lstStyle/>
          <a:p>
            <a:r>
              <a:rPr lang="es-419" b="1" dirty="0">
                <a:latin typeface="Segoe UI" panose="020B0502040204020203" pitchFamily="34" charset="0"/>
              </a:rPr>
              <a:t>Recursos varios</a:t>
            </a:r>
            <a:r>
              <a:rPr lang="es-419" dirty="0">
                <a:latin typeface="Segoe UI" panose="020B0502040204020203" pitchFamily="34" charset="0"/>
              </a:rPr>
              <a:t> </a:t>
            </a:r>
            <a:endParaRPr lang="en-US" dirty="0">
              <a:latin typeface="Segoe UI" panose="020B0502040204020203" pitchFamily="34" charset="0"/>
            </a:endParaRPr>
          </a:p>
        </p:txBody>
      </p:sp>
      <p:sp>
        <p:nvSpPr>
          <p:cNvPr id="17" name="CuadroTexto 16">
            <a:extLst>
              <a:ext uri="{FF2B5EF4-FFF2-40B4-BE49-F238E27FC236}">
                <a16:creationId xmlns:a16="http://schemas.microsoft.com/office/drawing/2014/main" id="{235DC05A-7B05-BE90-6C85-0D6B973AC7DF}"/>
              </a:ext>
            </a:extLst>
          </p:cNvPr>
          <p:cNvSpPr txBox="1"/>
          <p:nvPr/>
        </p:nvSpPr>
        <p:spPr>
          <a:xfrm>
            <a:off x="73152" y="3017911"/>
            <a:ext cx="4248000" cy="307777"/>
          </a:xfrm>
          <a:prstGeom prst="rect">
            <a:avLst/>
          </a:prstGeom>
          <a:noFill/>
        </p:spPr>
        <p:txBody>
          <a:bodyPr wrap="square">
            <a:spAutoFit/>
          </a:bodyPr>
          <a:lstStyle/>
          <a:p>
            <a:r>
              <a:rPr lang="en-US" sz="1400" dirty="0">
                <a:latin typeface="Segoe UI" panose="020B0502040204020203" pitchFamily="34" charset="0"/>
                <a:hlinkClick r:id="rId7"/>
              </a:rPr>
              <a:t>https://kerrykolosko.com/</a:t>
            </a:r>
            <a:endParaRPr lang="en-US" sz="1400" dirty="0">
              <a:latin typeface="Segoe UI" panose="020B0502040204020203" pitchFamily="34" charset="0"/>
            </a:endParaRPr>
          </a:p>
        </p:txBody>
      </p:sp>
      <p:sp>
        <p:nvSpPr>
          <p:cNvPr id="19" name="CuadroTexto 18">
            <a:extLst>
              <a:ext uri="{FF2B5EF4-FFF2-40B4-BE49-F238E27FC236}">
                <a16:creationId xmlns:a16="http://schemas.microsoft.com/office/drawing/2014/main" id="{FE425B4C-B1F6-88AD-C85A-4226CDF2A8FC}"/>
              </a:ext>
            </a:extLst>
          </p:cNvPr>
          <p:cNvSpPr txBox="1"/>
          <p:nvPr/>
        </p:nvSpPr>
        <p:spPr>
          <a:xfrm>
            <a:off x="73152" y="3453759"/>
            <a:ext cx="4248000" cy="307777"/>
          </a:xfrm>
          <a:prstGeom prst="rect">
            <a:avLst/>
          </a:prstGeom>
          <a:noFill/>
        </p:spPr>
        <p:txBody>
          <a:bodyPr wrap="square">
            <a:spAutoFit/>
          </a:bodyPr>
          <a:lstStyle/>
          <a:p>
            <a:r>
              <a:rPr lang="en-US" sz="1400" dirty="0">
                <a:latin typeface="Segoe UI" panose="020B0502040204020203" pitchFamily="34" charset="0"/>
                <a:hlinkClick r:id="rId8"/>
              </a:rPr>
              <a:t>https://www.datapears.com/blog</a:t>
            </a:r>
            <a:endParaRPr lang="en-US" sz="1400" dirty="0">
              <a:latin typeface="Segoe UI" panose="020B0502040204020203" pitchFamily="34" charset="0"/>
            </a:endParaRPr>
          </a:p>
        </p:txBody>
      </p:sp>
      <p:sp>
        <p:nvSpPr>
          <p:cNvPr id="21" name="CuadroTexto 20">
            <a:extLst>
              <a:ext uri="{FF2B5EF4-FFF2-40B4-BE49-F238E27FC236}">
                <a16:creationId xmlns:a16="http://schemas.microsoft.com/office/drawing/2014/main" id="{EBC4CAD3-2821-67A8-9D11-E550DFED57F7}"/>
              </a:ext>
            </a:extLst>
          </p:cNvPr>
          <p:cNvSpPr txBox="1"/>
          <p:nvPr/>
        </p:nvSpPr>
        <p:spPr>
          <a:xfrm>
            <a:off x="76785" y="4435623"/>
            <a:ext cx="4240734" cy="307777"/>
          </a:xfrm>
          <a:prstGeom prst="rect">
            <a:avLst/>
          </a:prstGeom>
          <a:noFill/>
        </p:spPr>
        <p:txBody>
          <a:bodyPr wrap="square">
            <a:spAutoFit/>
          </a:bodyPr>
          <a:lstStyle/>
          <a:p>
            <a:r>
              <a:rPr lang="en-US" sz="1400" dirty="0">
                <a:latin typeface="Segoe UI" panose="020B0502040204020203" pitchFamily="34" charset="0"/>
                <a:hlinkClick r:id="rId9"/>
              </a:rPr>
              <a:t>https://projects.susielu.com/viz-palette</a:t>
            </a:r>
            <a:endParaRPr lang="en-US" sz="1400" dirty="0">
              <a:latin typeface="Segoe UI" panose="020B0502040204020203" pitchFamily="34" charset="0"/>
            </a:endParaRPr>
          </a:p>
        </p:txBody>
      </p:sp>
      <p:sp>
        <p:nvSpPr>
          <p:cNvPr id="23" name="CuadroTexto 22">
            <a:extLst>
              <a:ext uri="{FF2B5EF4-FFF2-40B4-BE49-F238E27FC236}">
                <a16:creationId xmlns:a16="http://schemas.microsoft.com/office/drawing/2014/main" id="{E434B258-350B-02E7-EE21-A642F927C7E8}"/>
              </a:ext>
            </a:extLst>
          </p:cNvPr>
          <p:cNvSpPr txBox="1"/>
          <p:nvPr/>
        </p:nvSpPr>
        <p:spPr>
          <a:xfrm>
            <a:off x="76785" y="4834741"/>
            <a:ext cx="4240734" cy="307777"/>
          </a:xfrm>
          <a:prstGeom prst="rect">
            <a:avLst/>
          </a:prstGeom>
          <a:noFill/>
        </p:spPr>
        <p:txBody>
          <a:bodyPr wrap="square">
            <a:spAutoFit/>
          </a:bodyPr>
          <a:lstStyle/>
          <a:p>
            <a:r>
              <a:rPr lang="en-US" sz="1400" dirty="0">
                <a:latin typeface="Segoe UI" panose="020B0502040204020203" pitchFamily="34" charset="0"/>
                <a:hlinkClick r:id="rId10"/>
              </a:rPr>
              <a:t>https://coolors.co/</a:t>
            </a:r>
            <a:endParaRPr lang="en-US" sz="1400" dirty="0">
              <a:latin typeface="Segoe UI" panose="020B0502040204020203" pitchFamily="34" charset="0"/>
            </a:endParaRPr>
          </a:p>
        </p:txBody>
      </p:sp>
      <p:sp>
        <p:nvSpPr>
          <p:cNvPr id="27" name="CuadroTexto 26">
            <a:extLst>
              <a:ext uri="{FF2B5EF4-FFF2-40B4-BE49-F238E27FC236}">
                <a16:creationId xmlns:a16="http://schemas.microsoft.com/office/drawing/2014/main" id="{FACCD148-8A93-9CF2-5E28-3ACABE03C990}"/>
              </a:ext>
            </a:extLst>
          </p:cNvPr>
          <p:cNvSpPr txBox="1"/>
          <p:nvPr/>
        </p:nvSpPr>
        <p:spPr>
          <a:xfrm>
            <a:off x="76785" y="5632977"/>
            <a:ext cx="4240734" cy="307777"/>
          </a:xfrm>
          <a:prstGeom prst="rect">
            <a:avLst/>
          </a:prstGeom>
          <a:noFill/>
        </p:spPr>
        <p:txBody>
          <a:bodyPr wrap="square">
            <a:spAutoFit/>
          </a:bodyPr>
          <a:lstStyle/>
          <a:p>
            <a:r>
              <a:rPr lang="en-US" sz="1400" dirty="0">
                <a:latin typeface="Segoe UI" panose="020B0502040204020203" pitchFamily="34" charset="0"/>
                <a:hlinkClick r:id="rId11"/>
              </a:rPr>
              <a:t>https://www.flaticon.es/</a:t>
            </a:r>
            <a:endParaRPr lang="en-US" sz="1400" dirty="0">
              <a:latin typeface="Segoe UI" panose="020B0502040204020203" pitchFamily="34" charset="0"/>
            </a:endParaRPr>
          </a:p>
        </p:txBody>
      </p:sp>
      <p:sp>
        <p:nvSpPr>
          <p:cNvPr id="29" name="CuadroTexto 28">
            <a:extLst>
              <a:ext uri="{FF2B5EF4-FFF2-40B4-BE49-F238E27FC236}">
                <a16:creationId xmlns:a16="http://schemas.microsoft.com/office/drawing/2014/main" id="{0EC775C8-4E1D-1453-2D2F-BD54BA4D2E7D}"/>
              </a:ext>
            </a:extLst>
          </p:cNvPr>
          <p:cNvSpPr txBox="1"/>
          <p:nvPr/>
        </p:nvSpPr>
        <p:spPr>
          <a:xfrm>
            <a:off x="76785" y="6032097"/>
            <a:ext cx="4240734" cy="307777"/>
          </a:xfrm>
          <a:prstGeom prst="rect">
            <a:avLst/>
          </a:prstGeom>
          <a:noFill/>
        </p:spPr>
        <p:txBody>
          <a:bodyPr wrap="square">
            <a:spAutoFit/>
          </a:bodyPr>
          <a:lstStyle/>
          <a:p>
            <a:r>
              <a:rPr lang="en-US" sz="1400" dirty="0">
                <a:latin typeface="Segoe UI" panose="020B0502040204020203" pitchFamily="34" charset="0"/>
                <a:hlinkClick r:id="rId12"/>
              </a:rPr>
              <a:t>https://powerbithemegenerator.bibb.pro/</a:t>
            </a:r>
            <a:endParaRPr lang="en-US" sz="1400" dirty="0">
              <a:latin typeface="Segoe UI" panose="020B0502040204020203" pitchFamily="34" charset="0"/>
            </a:endParaRPr>
          </a:p>
        </p:txBody>
      </p:sp>
      <p:sp>
        <p:nvSpPr>
          <p:cNvPr id="31" name="CuadroTexto 30">
            <a:extLst>
              <a:ext uri="{FF2B5EF4-FFF2-40B4-BE49-F238E27FC236}">
                <a16:creationId xmlns:a16="http://schemas.microsoft.com/office/drawing/2014/main" id="{3B598037-7486-7DB7-B79B-41AAF67603D8}"/>
              </a:ext>
            </a:extLst>
          </p:cNvPr>
          <p:cNvSpPr txBox="1"/>
          <p:nvPr/>
        </p:nvSpPr>
        <p:spPr>
          <a:xfrm>
            <a:off x="76785" y="5233859"/>
            <a:ext cx="4240734" cy="307777"/>
          </a:xfrm>
          <a:prstGeom prst="rect">
            <a:avLst/>
          </a:prstGeom>
          <a:noFill/>
        </p:spPr>
        <p:txBody>
          <a:bodyPr wrap="square">
            <a:spAutoFit/>
          </a:bodyPr>
          <a:lstStyle/>
          <a:p>
            <a:r>
              <a:rPr lang="en-US" sz="1400" dirty="0">
                <a:latin typeface="Segoe UI" panose="020B0502040204020203" pitchFamily="34" charset="0"/>
                <a:hlinkClick r:id="rId13"/>
              </a:rPr>
              <a:t>https://color.adobe.com/es/create/color-wheel</a:t>
            </a:r>
            <a:endParaRPr lang="en-US" sz="1400" dirty="0">
              <a:latin typeface="Segoe UI" panose="020B0502040204020203" pitchFamily="34" charset="0"/>
            </a:endParaRPr>
          </a:p>
        </p:txBody>
      </p:sp>
      <p:sp>
        <p:nvSpPr>
          <p:cNvPr id="34" name="CuadroTexto 33">
            <a:extLst>
              <a:ext uri="{FF2B5EF4-FFF2-40B4-BE49-F238E27FC236}">
                <a16:creationId xmlns:a16="http://schemas.microsoft.com/office/drawing/2014/main" id="{2F178B17-DD13-C430-8F87-5E291AFDDC54}"/>
              </a:ext>
            </a:extLst>
          </p:cNvPr>
          <p:cNvSpPr txBox="1"/>
          <p:nvPr/>
        </p:nvSpPr>
        <p:spPr>
          <a:xfrm>
            <a:off x="5610233" y="864033"/>
            <a:ext cx="3867912" cy="369332"/>
          </a:xfrm>
          <a:prstGeom prst="rect">
            <a:avLst/>
          </a:prstGeom>
          <a:noFill/>
        </p:spPr>
        <p:txBody>
          <a:bodyPr wrap="square" rtlCol="0">
            <a:spAutoFit/>
          </a:bodyPr>
          <a:lstStyle/>
          <a:p>
            <a:r>
              <a:rPr lang="es-419" b="1" dirty="0">
                <a:latin typeface="Segoe UI" panose="020B0502040204020203" pitchFamily="34" charset="0"/>
              </a:rPr>
              <a:t>Mapa de Libros para </a:t>
            </a:r>
            <a:r>
              <a:rPr lang="es-419" b="1" dirty="0" err="1">
                <a:latin typeface="Segoe UI" panose="020B0502040204020203" pitchFamily="34" charset="0"/>
              </a:rPr>
              <a:t>Dataviz</a:t>
            </a:r>
            <a:endParaRPr lang="en-US" b="1" dirty="0">
              <a:latin typeface="Segoe UI" panose="020B0502040204020203" pitchFamily="34" charset="0"/>
            </a:endParaRPr>
          </a:p>
        </p:txBody>
      </p:sp>
      <p:cxnSp>
        <p:nvCxnSpPr>
          <p:cNvPr id="3" name="Conector recto 2">
            <a:extLst>
              <a:ext uri="{FF2B5EF4-FFF2-40B4-BE49-F238E27FC236}">
                <a16:creationId xmlns:a16="http://schemas.microsoft.com/office/drawing/2014/main" id="{AA96CF06-EE16-E24D-E0F0-13E1D9AADE42}"/>
              </a:ext>
            </a:extLst>
          </p:cNvPr>
          <p:cNvCxnSpPr>
            <a:cxnSpLocks/>
          </p:cNvCxnSpPr>
          <p:nvPr/>
        </p:nvCxnSpPr>
        <p:spPr>
          <a:xfrm>
            <a:off x="4965692" y="986018"/>
            <a:ext cx="0" cy="58719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Google Shape;1399;p36">
            <a:extLst>
              <a:ext uri="{FF2B5EF4-FFF2-40B4-BE49-F238E27FC236}">
                <a16:creationId xmlns:a16="http://schemas.microsoft.com/office/drawing/2014/main" id="{C8CFFBCE-5A91-A4AF-2E7C-88DA8D28BC7E}"/>
              </a:ext>
            </a:extLst>
          </p:cNvPr>
          <p:cNvSpPr/>
          <p:nvPr/>
        </p:nvSpPr>
        <p:spPr>
          <a:xfrm>
            <a:off x="77469" y="183158"/>
            <a:ext cx="11992835" cy="535439"/>
          </a:xfrm>
          <a:prstGeom prst="roundRect">
            <a:avLst>
              <a:gd name="adj" fmla="val 11287"/>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Enlaces útiles</a:t>
            </a:r>
          </a:p>
        </p:txBody>
      </p:sp>
    </p:spTree>
    <p:extLst>
      <p:ext uri="{BB962C8B-B14F-4D97-AF65-F5344CB8AC3E}">
        <p14:creationId xmlns:p14="http://schemas.microsoft.com/office/powerpoint/2010/main" val="33056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2" grpId="0"/>
      <p:bldP spid="14" grpId="0"/>
      <p:bldP spid="15" grpId="0"/>
      <p:bldP spid="17" grpId="0"/>
      <p:bldP spid="19" grpId="0"/>
      <p:bldP spid="21" grpId="0"/>
      <p:bldP spid="23" grpId="0"/>
      <p:bldP spid="27" grpId="0"/>
      <p:bldP spid="29" grpId="0"/>
      <p:bldP spid="31"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descr="Interfaz de usuario gráfica, Icono&#10;&#10;Descripción generada automáticamente">
            <a:extLst>
              <a:ext uri="{FF2B5EF4-FFF2-40B4-BE49-F238E27FC236}">
                <a16:creationId xmlns:a16="http://schemas.microsoft.com/office/drawing/2014/main" id="{C6025047-A27E-1C4B-6A12-0C9D128A2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773" y="2573760"/>
            <a:ext cx="4287475" cy="4287475"/>
          </a:xfrm>
          <a:prstGeom prst="rect">
            <a:avLst/>
          </a:prstGeom>
        </p:spPr>
      </p:pic>
      <p:sp>
        <p:nvSpPr>
          <p:cNvPr id="6" name="CuadroTexto 5">
            <a:extLst>
              <a:ext uri="{FF2B5EF4-FFF2-40B4-BE49-F238E27FC236}">
                <a16:creationId xmlns:a16="http://schemas.microsoft.com/office/drawing/2014/main" id="{6AAD9257-6A85-D78B-7D51-44FA70680541}"/>
              </a:ext>
            </a:extLst>
          </p:cNvPr>
          <p:cNvSpPr txBox="1"/>
          <p:nvPr/>
        </p:nvSpPr>
        <p:spPr>
          <a:xfrm>
            <a:off x="262234" y="3580182"/>
            <a:ext cx="7667625" cy="2363416"/>
          </a:xfrm>
          <a:prstGeom prst="rect">
            <a:avLst/>
          </a:prstGeom>
        </p:spPr>
        <p:txBody>
          <a:bodyPr vert="horz" lIns="91440" tIns="45720" rIns="91440" bIns="45720" rtlCol="0">
            <a:noAutofit/>
          </a:bodyPr>
          <a:lstStyle/>
          <a:p>
            <a:pPr>
              <a:lnSpc>
                <a:spcPct val="90000"/>
              </a:lnSpc>
              <a:spcBef>
                <a:spcPts val="1000"/>
              </a:spcBef>
            </a:pPr>
            <a:endParaRPr lang="es-419" kern="1200" noProof="0" dirty="0">
              <a:solidFill>
                <a:schemeClr val="tx1"/>
              </a:solidFill>
              <a:latin typeface="Segoe UI" panose="020B0502040204020203" pitchFamily="34" charset="0"/>
              <a:cs typeface="Segoe UI" panose="020B0502040204020203" pitchFamily="34" charset="0"/>
            </a:endParaRPr>
          </a:p>
        </p:txBody>
      </p:sp>
      <p:sp>
        <p:nvSpPr>
          <p:cNvPr id="5" name="CuadroTexto 4">
            <a:extLst>
              <a:ext uri="{FF2B5EF4-FFF2-40B4-BE49-F238E27FC236}">
                <a16:creationId xmlns:a16="http://schemas.microsoft.com/office/drawing/2014/main" id="{C6A84CAF-3C9B-7499-DAF8-35BC47FE065E}"/>
              </a:ext>
            </a:extLst>
          </p:cNvPr>
          <p:cNvSpPr txBox="1"/>
          <p:nvPr/>
        </p:nvSpPr>
        <p:spPr>
          <a:xfrm>
            <a:off x="107823" y="1158473"/>
            <a:ext cx="8990000" cy="1184940"/>
          </a:xfrm>
          <a:prstGeom prst="rect">
            <a:avLst/>
          </a:prstGeom>
          <a:noFill/>
        </p:spPr>
        <p:txBody>
          <a:bodyPr wrap="square" rtlCol="0">
            <a:spAutoFit/>
          </a:bodyPr>
          <a:lstStyle/>
          <a:p>
            <a:pPr>
              <a:spcAft>
                <a:spcPts val="600"/>
              </a:spcAft>
            </a:pPr>
            <a:r>
              <a:rPr lang="es-419" dirty="0">
                <a:latin typeface="Segoe UI" panose="020B0502040204020203" pitchFamily="34" charset="0"/>
              </a:rPr>
              <a:t>Data </a:t>
            </a:r>
            <a:r>
              <a:rPr lang="en-US" noProof="0" dirty="0">
                <a:latin typeface="Segoe UI" panose="020B0502040204020203" pitchFamily="34" charset="0"/>
              </a:rPr>
              <a:t>Visualization</a:t>
            </a:r>
            <a:r>
              <a:rPr lang="es-419" dirty="0">
                <a:latin typeface="Segoe UI" panose="020B0502040204020203" pitchFamily="34" charset="0"/>
              </a:rPr>
              <a:t> o visualización de datos es como una imagen, pero el </a:t>
            </a:r>
            <a:r>
              <a:rPr lang="es-419" dirty="0" err="1">
                <a:latin typeface="Segoe UI" panose="020B0502040204020203" pitchFamily="34" charset="0"/>
              </a:rPr>
              <a:t>storytelling</a:t>
            </a:r>
            <a:r>
              <a:rPr lang="es-419" dirty="0">
                <a:latin typeface="Segoe UI" panose="020B0502040204020203" pitchFamily="34" charset="0"/>
              </a:rPr>
              <a:t> es el pie de foto que le da vida. </a:t>
            </a:r>
          </a:p>
          <a:p>
            <a:pPr>
              <a:spcAft>
                <a:spcPts val="600"/>
              </a:spcAft>
            </a:pPr>
            <a:endParaRPr lang="es-419" sz="600" dirty="0">
              <a:latin typeface="Segoe UI" panose="020B0502040204020203" pitchFamily="34" charset="0"/>
            </a:endParaRPr>
          </a:p>
          <a:p>
            <a:pPr>
              <a:spcAft>
                <a:spcPts val="600"/>
              </a:spcAft>
            </a:pPr>
            <a:r>
              <a:rPr lang="es-419" dirty="0">
                <a:latin typeface="Segoe UI" panose="020B0502040204020203" pitchFamily="34" charset="0"/>
              </a:rPr>
              <a:t>Juntos, crean una representación clara de los hallazgos. 💫</a:t>
            </a:r>
            <a:endParaRPr lang="en-US" dirty="0">
              <a:latin typeface="Segoe UI" panose="020B0502040204020203" pitchFamily="34" charset="0"/>
            </a:endParaRPr>
          </a:p>
        </p:txBody>
      </p:sp>
      <p:sp>
        <p:nvSpPr>
          <p:cNvPr id="3" name="Google Shape;1400;p36">
            <a:extLst>
              <a:ext uri="{FF2B5EF4-FFF2-40B4-BE49-F238E27FC236}">
                <a16:creationId xmlns:a16="http://schemas.microsoft.com/office/drawing/2014/main" id="{F9B4979C-2050-50B5-0D99-005D15D77F79}"/>
              </a:ext>
            </a:extLst>
          </p:cNvPr>
          <p:cNvSpPr txBox="1">
            <a:spLocks/>
          </p:cNvSpPr>
          <p:nvPr/>
        </p:nvSpPr>
        <p:spPr>
          <a:xfrm>
            <a:off x="180975" y="389829"/>
            <a:ext cx="5021073" cy="41139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spcAft>
                <a:spcPts val="600"/>
              </a:spcAft>
            </a:pPr>
            <a:r>
              <a:rPr lang="es-PY" sz="4400" b="1" dirty="0">
                <a:solidFill>
                  <a:schemeClr val="bg1"/>
                </a:solidFill>
                <a:latin typeface="+mj-lt"/>
                <a:ea typeface="+mj-ea"/>
                <a:cs typeface="+mj-cs"/>
              </a:rPr>
              <a:t>Conclusión</a:t>
            </a:r>
            <a:endParaRPr lang="es-419" sz="4400" b="1" dirty="0">
              <a:solidFill>
                <a:schemeClr val="bg1"/>
              </a:solidFill>
              <a:latin typeface="+mj-lt"/>
              <a:ea typeface="+mj-ea"/>
              <a:cs typeface="+mj-cs"/>
            </a:endParaRPr>
          </a:p>
        </p:txBody>
      </p:sp>
      <p:sp>
        <p:nvSpPr>
          <p:cNvPr id="16" name="Google Shape;1458;p38">
            <a:extLst>
              <a:ext uri="{FF2B5EF4-FFF2-40B4-BE49-F238E27FC236}">
                <a16:creationId xmlns:a16="http://schemas.microsoft.com/office/drawing/2014/main" id="{B6AF0554-7BBB-05CF-0C34-C9ADF304BAFD}"/>
              </a:ext>
            </a:extLst>
          </p:cNvPr>
          <p:cNvSpPr/>
          <p:nvPr/>
        </p:nvSpPr>
        <p:spPr>
          <a:xfrm>
            <a:off x="4864205" y="3319926"/>
            <a:ext cx="4612959" cy="2795142"/>
          </a:xfrm>
          <a:custGeom>
            <a:avLst/>
            <a:gdLst/>
            <a:ahLst/>
            <a:cxnLst/>
            <a:rect l="l" t="t" r="r" b="b"/>
            <a:pathLst>
              <a:path w="8960" h="4064" extrusionOk="0">
                <a:moveTo>
                  <a:pt x="0" y="0"/>
                </a:moveTo>
                <a:lnTo>
                  <a:pt x="0" y="3462"/>
                </a:lnTo>
                <a:cubicBezTo>
                  <a:pt x="0" y="3793"/>
                  <a:pt x="269" y="4063"/>
                  <a:pt x="601" y="4063"/>
                </a:cubicBezTo>
                <a:lnTo>
                  <a:pt x="8358" y="4063"/>
                </a:lnTo>
                <a:cubicBezTo>
                  <a:pt x="8690" y="4063"/>
                  <a:pt x="8959" y="3794"/>
                  <a:pt x="8959" y="3462"/>
                </a:cubicBezTo>
                <a:lnTo>
                  <a:pt x="8959" y="0"/>
                </a:lnTo>
                <a:close/>
              </a:path>
            </a:pathLst>
          </a:custGeom>
          <a:noFill/>
          <a:ln>
            <a:noFill/>
          </a:ln>
        </p:spPr>
        <p:txBody>
          <a:bodyPr spcFirstLastPara="1" wrap="square" lIns="121900" tIns="121900" rIns="121900" bIns="121900" anchor="ctr" anchorCtr="0">
            <a:noAutofit/>
          </a:bodyPr>
          <a:lstStyle/>
          <a:p>
            <a:pPr>
              <a:lnSpc>
                <a:spcPct val="90000"/>
              </a:lnSpc>
              <a:spcBef>
                <a:spcPts val="1000"/>
              </a:spcBef>
            </a:pPr>
            <a:r>
              <a:rPr lang="es-419" b="1" i="1" kern="1200" noProof="0" dirty="0">
                <a:latin typeface="Segoe UI" panose="020B0502040204020203" pitchFamily="34" charset="0"/>
                <a:cs typeface="Segoe UI" panose="020B0502040204020203" pitchFamily="34" charset="0"/>
              </a:rPr>
              <a:t> </a:t>
            </a:r>
            <a:r>
              <a:rPr lang="es-419" kern="1200" noProof="0" dirty="0">
                <a:latin typeface="Segoe UI" panose="020B0502040204020203" pitchFamily="34" charset="0"/>
                <a:cs typeface="Segoe UI" panose="020B0502040204020203" pitchFamily="34" charset="0"/>
              </a:rPr>
              <a:t>🚨</a:t>
            </a:r>
            <a:r>
              <a:rPr lang="es-419" b="1" i="1" kern="1200" noProof="0" dirty="0">
                <a:latin typeface="Segoe UI" panose="020B0502040204020203" pitchFamily="34" charset="0"/>
                <a:cs typeface="Segoe UI" panose="020B0502040204020203" pitchFamily="34" charset="0"/>
              </a:rPr>
              <a:t> No todos los gráficos necesitan una historia</a:t>
            </a:r>
            <a:r>
              <a:rPr lang="es-419" kern="1200" noProof="0" dirty="0">
                <a:latin typeface="Segoe UI" panose="020B0502040204020203" pitchFamily="34" charset="0"/>
                <a:cs typeface="Segoe UI" panose="020B0502040204020203" pitchFamily="34" charset="0"/>
              </a:rPr>
              <a:t>.</a:t>
            </a:r>
            <a:endParaRPr lang="es-419" sz="1400" kern="1200" noProof="0" dirty="0">
              <a:latin typeface="Segoe UI" panose="020B0502040204020203" pitchFamily="34" charset="0"/>
              <a:cs typeface="Segoe UI" panose="020B0502040204020203" pitchFamily="34" charset="0"/>
            </a:endParaRPr>
          </a:p>
          <a:p>
            <a:pPr>
              <a:lnSpc>
                <a:spcPct val="90000"/>
              </a:lnSpc>
              <a:spcBef>
                <a:spcPts val="1000"/>
              </a:spcBef>
            </a:pPr>
            <a:r>
              <a:rPr lang="es-419" sz="1400" i="1" kern="1200" noProof="0" dirty="0">
                <a:latin typeface="Segoe UI" panose="020B0502040204020203" pitchFamily="34" charset="0"/>
                <a:cs typeface="Segoe UI" panose="020B0502040204020203" pitchFamily="34" charset="0"/>
              </a:rPr>
              <a:t>(Los </a:t>
            </a:r>
            <a:r>
              <a:rPr lang="es-419" sz="1400" i="1" kern="1200" noProof="0" dirty="0" err="1">
                <a:latin typeface="Segoe UI" panose="020B0502040204020203" pitchFamily="34" charset="0"/>
                <a:cs typeface="Segoe UI" panose="020B0502040204020203" pitchFamily="34" charset="0"/>
              </a:rPr>
              <a:t>dashboards</a:t>
            </a:r>
            <a:r>
              <a:rPr lang="es-419" sz="1400" i="1" kern="1200" noProof="0" dirty="0">
                <a:latin typeface="Segoe UI" panose="020B0502040204020203" pitchFamily="34" charset="0"/>
                <a:cs typeface="Segoe UI" panose="020B0502040204020203" pitchFamily="34" charset="0"/>
              </a:rPr>
              <a:t> interactivos son dirigidos a personas que exploran los datos por su cuenta)</a:t>
            </a:r>
          </a:p>
          <a:p>
            <a:pPr>
              <a:lnSpc>
                <a:spcPct val="90000"/>
              </a:lnSpc>
              <a:spcBef>
                <a:spcPts val="1000"/>
              </a:spcBef>
            </a:pPr>
            <a:r>
              <a:rPr lang="es-419" sz="1400" kern="1200" noProof="0" dirty="0">
                <a:latin typeface="Segoe UI" panose="020B0502040204020203" pitchFamily="34" charset="0"/>
                <a:cs typeface="Segoe UI" panose="020B0502040204020203" pitchFamily="34" charset="0"/>
              </a:rPr>
              <a:t>Cuando presentamos reportes a personas tomadoras de decisiones el data </a:t>
            </a:r>
            <a:r>
              <a:rPr lang="es-419" sz="1400" kern="1200" noProof="0" dirty="0" err="1">
                <a:latin typeface="Segoe UI" panose="020B0502040204020203" pitchFamily="34" charset="0"/>
                <a:cs typeface="Segoe UI" panose="020B0502040204020203" pitchFamily="34" charset="0"/>
              </a:rPr>
              <a:t>storytelling</a:t>
            </a:r>
            <a:r>
              <a:rPr lang="es-419" sz="1400" kern="1200" noProof="0" dirty="0">
                <a:latin typeface="Segoe UI" panose="020B0502040204020203" pitchFamily="34" charset="0"/>
                <a:cs typeface="Segoe UI" panose="020B0502040204020203" pitchFamily="34" charset="0"/>
              </a:rPr>
              <a:t> se vuelve crucial. Ayuda a guiarlos a tomar decisiones basadas </a:t>
            </a:r>
            <a:r>
              <a:rPr lang="es-419" sz="1400" kern="1200" noProof="0" dirty="0">
                <a:solidFill>
                  <a:schemeClr val="bg1"/>
                </a:solidFill>
                <a:latin typeface="Segoe UI" panose="020B0502040204020203" pitchFamily="34" charset="0"/>
                <a:cs typeface="Segoe UI" panose="020B0502040204020203" pitchFamily="34" charset="0"/>
              </a:rPr>
              <a:t>en datos</a:t>
            </a:r>
          </a:p>
        </p:txBody>
      </p:sp>
      <p:sp>
        <p:nvSpPr>
          <p:cNvPr id="20" name="Google Shape;1399;p36">
            <a:extLst>
              <a:ext uri="{FF2B5EF4-FFF2-40B4-BE49-F238E27FC236}">
                <a16:creationId xmlns:a16="http://schemas.microsoft.com/office/drawing/2014/main" id="{E90C5B6C-4DF5-E2B1-2E64-BC9749368D9F}"/>
              </a:ext>
            </a:extLst>
          </p:cNvPr>
          <p:cNvSpPr/>
          <p:nvPr/>
        </p:nvSpPr>
        <p:spPr>
          <a:xfrm>
            <a:off x="107823" y="278213"/>
            <a:ext cx="11830051" cy="633204"/>
          </a:xfrm>
          <a:prstGeom prst="roundRect">
            <a:avLst>
              <a:gd name="adj" fmla="val 12098"/>
            </a:avLst>
          </a:prstGeom>
          <a:solidFill>
            <a:srgbClr val="15608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8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Conclusión</a:t>
            </a:r>
            <a:endParaRPr sz="3200" b="1"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84285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072C8B1-AE95-866C-A2E1-9D5D9AB73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616" y="1985818"/>
            <a:ext cx="7117510" cy="436694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o 13">
            <a:extLst>
              <a:ext uri="{FF2B5EF4-FFF2-40B4-BE49-F238E27FC236}">
                <a16:creationId xmlns:a16="http://schemas.microsoft.com/office/drawing/2014/main" id="{C327BD5F-069D-D773-0947-97B04AEB3484}"/>
              </a:ext>
            </a:extLst>
          </p:cNvPr>
          <p:cNvGrpSpPr/>
          <p:nvPr/>
        </p:nvGrpSpPr>
        <p:grpSpPr>
          <a:xfrm>
            <a:off x="142874" y="1002821"/>
            <a:ext cx="11838692" cy="665757"/>
            <a:chOff x="142875" y="1302786"/>
            <a:chExt cx="10353675" cy="665757"/>
          </a:xfrm>
        </p:grpSpPr>
        <p:sp>
          <p:nvSpPr>
            <p:cNvPr id="13" name="Rectángulo: esquinas redondeadas 12">
              <a:extLst>
                <a:ext uri="{FF2B5EF4-FFF2-40B4-BE49-F238E27FC236}">
                  <a16:creationId xmlns:a16="http://schemas.microsoft.com/office/drawing/2014/main" id="{94EB1879-5163-90CD-9245-64669D1B3919}"/>
                </a:ext>
              </a:extLst>
            </p:cNvPr>
            <p:cNvSpPr/>
            <p:nvPr/>
          </p:nvSpPr>
          <p:spPr>
            <a:xfrm>
              <a:off x="142875" y="1302786"/>
              <a:ext cx="10353675" cy="665757"/>
            </a:xfrm>
            <a:prstGeom prst="roundRect">
              <a:avLst>
                <a:gd name="adj" fmla="val 10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7" name="CuadroTexto 6">
              <a:extLst>
                <a:ext uri="{FF2B5EF4-FFF2-40B4-BE49-F238E27FC236}">
                  <a16:creationId xmlns:a16="http://schemas.microsoft.com/office/drawing/2014/main" id="{90A7C358-A949-872E-29A6-D71051DC67AD}"/>
                </a:ext>
              </a:extLst>
            </p:cNvPr>
            <p:cNvSpPr txBox="1"/>
            <p:nvPr/>
          </p:nvSpPr>
          <p:spPr>
            <a:xfrm>
              <a:off x="142875" y="1347316"/>
              <a:ext cx="10271146" cy="584775"/>
            </a:xfrm>
            <a:prstGeom prst="rect">
              <a:avLst/>
            </a:prstGeom>
            <a:noFill/>
          </p:spPr>
          <p:txBody>
            <a:bodyPr wrap="square">
              <a:spAutoFit/>
            </a:bodyPr>
            <a:lstStyle/>
            <a:p>
              <a:r>
                <a:rPr lang="es-419" sz="1600" b="1" dirty="0">
                  <a:latin typeface="Segoe UI" panose="020B0502040204020203" pitchFamily="34" charset="0"/>
                </a:rPr>
                <a:t>Hacer los datos accesibles comienza con la experiencia del usuario (UX) en la visualización de datos. </a:t>
              </a:r>
            </a:p>
            <a:p>
              <a:r>
                <a:rPr lang="es-419" sz="1600" b="1" dirty="0">
                  <a:latin typeface="Segoe UI" panose="020B0502040204020203" pitchFamily="34" charset="0"/>
                </a:rPr>
                <a:t>Diseñando visuales intuitivos y atractivos, aseguramos que la información sea fácilmente comprensible y accionable.</a:t>
              </a:r>
              <a:endParaRPr lang="en-US" sz="1600" b="1" dirty="0">
                <a:latin typeface="Segoe UI" panose="020B0502040204020203" pitchFamily="34" charset="0"/>
              </a:endParaRPr>
            </a:p>
          </p:txBody>
        </p:sp>
      </p:grpSp>
      <p:sp>
        <p:nvSpPr>
          <p:cNvPr id="9" name="CuadroTexto 8">
            <a:extLst>
              <a:ext uri="{FF2B5EF4-FFF2-40B4-BE49-F238E27FC236}">
                <a16:creationId xmlns:a16="http://schemas.microsoft.com/office/drawing/2014/main" id="{DB0D5A3B-D354-F171-4944-A7755EA105F4}"/>
              </a:ext>
            </a:extLst>
          </p:cNvPr>
          <p:cNvSpPr txBox="1"/>
          <p:nvPr/>
        </p:nvSpPr>
        <p:spPr>
          <a:xfrm>
            <a:off x="142874" y="1915476"/>
            <a:ext cx="6094476" cy="3027047"/>
          </a:xfrm>
          <a:prstGeom prst="rect">
            <a:avLst/>
          </a:prstGeom>
          <a:noFill/>
        </p:spPr>
        <p:txBody>
          <a:bodyPr wrap="square">
            <a:spAutoFit/>
          </a:bodyPr>
          <a:lstStyle/>
          <a:p>
            <a:pPr>
              <a:lnSpc>
                <a:spcPct val="150000"/>
              </a:lnSpc>
            </a:pPr>
            <a:r>
              <a:rPr lang="es-419" sz="1600" b="1" dirty="0">
                <a:latin typeface="Segoe UI" panose="020B0502040204020203" pitchFamily="34" charset="0"/>
              </a:rPr>
              <a:t>Principios clave para una visualización de datos efectiva (UX):</a:t>
            </a:r>
          </a:p>
          <a:p>
            <a:pPr>
              <a:lnSpc>
                <a:spcPct val="150000"/>
              </a:lnSpc>
            </a:pPr>
            <a:endParaRPr lang="es-419" sz="800" dirty="0">
              <a:latin typeface="Segoe UI" panose="020B0502040204020203" pitchFamily="34" charset="0"/>
            </a:endParaRPr>
          </a:p>
          <a:p>
            <a:pPr>
              <a:lnSpc>
                <a:spcPct val="150000"/>
              </a:lnSpc>
              <a:buFont typeface="Arial" panose="020B0604020202020204" pitchFamily="34" charset="0"/>
              <a:buChar char="•"/>
            </a:pPr>
            <a:r>
              <a:rPr lang="es-419" sz="1500" b="1" dirty="0">
                <a:latin typeface="Segoe UI" panose="020B0502040204020203" pitchFamily="34" charset="0"/>
              </a:rPr>
              <a:t>Claridad:</a:t>
            </a:r>
            <a:r>
              <a:rPr lang="es-419" sz="1500" dirty="0">
                <a:latin typeface="Segoe UI" panose="020B0502040204020203" pitchFamily="34" charset="0"/>
              </a:rPr>
              <a:t> Usa etiquetas claras e intuitivas.</a:t>
            </a:r>
          </a:p>
          <a:p>
            <a:pPr>
              <a:lnSpc>
                <a:spcPct val="150000"/>
              </a:lnSpc>
              <a:buFont typeface="Arial" panose="020B0604020202020204" pitchFamily="34" charset="0"/>
              <a:buChar char="•"/>
            </a:pPr>
            <a:r>
              <a:rPr lang="es-419" sz="1500" b="1" dirty="0">
                <a:latin typeface="Segoe UI" panose="020B0502040204020203" pitchFamily="34" charset="0"/>
              </a:rPr>
              <a:t>Flujo:</a:t>
            </a:r>
            <a:r>
              <a:rPr lang="es-419" sz="1500" dirty="0">
                <a:latin typeface="Segoe UI" panose="020B0502040204020203" pitchFamily="34" charset="0"/>
              </a:rPr>
              <a:t> Implementa una estructura lógica.</a:t>
            </a:r>
          </a:p>
          <a:p>
            <a:pPr>
              <a:lnSpc>
                <a:spcPct val="150000"/>
              </a:lnSpc>
              <a:buFont typeface="Arial" panose="020B0604020202020204" pitchFamily="34" charset="0"/>
              <a:buChar char="•"/>
            </a:pPr>
            <a:r>
              <a:rPr lang="es-419" sz="1500" b="1" dirty="0">
                <a:latin typeface="Segoe UI" panose="020B0502040204020203" pitchFamily="34" charset="0"/>
              </a:rPr>
              <a:t>Colores:</a:t>
            </a:r>
            <a:r>
              <a:rPr lang="es-419" sz="1500" dirty="0">
                <a:latin typeface="Segoe UI" panose="020B0502040204020203" pitchFamily="34" charset="0"/>
              </a:rPr>
              <a:t> Elige paletas accesibles.</a:t>
            </a:r>
          </a:p>
          <a:p>
            <a:pPr>
              <a:lnSpc>
                <a:spcPct val="150000"/>
              </a:lnSpc>
              <a:buFont typeface="Arial" panose="020B0604020202020204" pitchFamily="34" charset="0"/>
              <a:buChar char="•"/>
            </a:pPr>
            <a:r>
              <a:rPr lang="es-419" sz="1500" b="1" dirty="0">
                <a:latin typeface="Segoe UI" panose="020B0502040204020203" pitchFamily="34" charset="0"/>
              </a:rPr>
              <a:t>Interactividad:</a:t>
            </a:r>
            <a:r>
              <a:rPr lang="es-419" sz="1500" dirty="0">
                <a:latin typeface="Segoe UI" panose="020B0502040204020203" pitchFamily="34" charset="0"/>
              </a:rPr>
              <a:t> Úsala de manera estratégica.</a:t>
            </a:r>
          </a:p>
          <a:p>
            <a:pPr>
              <a:lnSpc>
                <a:spcPct val="150000"/>
              </a:lnSpc>
              <a:buFont typeface="Arial" panose="020B0604020202020204" pitchFamily="34" charset="0"/>
              <a:buChar char="•"/>
            </a:pPr>
            <a:r>
              <a:rPr lang="es-419" sz="1500" b="1" dirty="0">
                <a:latin typeface="Segoe UI" panose="020B0502040204020203" pitchFamily="34" charset="0"/>
              </a:rPr>
              <a:t>Simplicidad:</a:t>
            </a:r>
            <a:r>
              <a:rPr lang="es-419" sz="1500" dirty="0">
                <a:latin typeface="Segoe UI" panose="020B0502040204020203" pitchFamily="34" charset="0"/>
              </a:rPr>
              <a:t> Prioriza los </a:t>
            </a:r>
            <a:r>
              <a:rPr lang="es-419" sz="1500" noProof="0" dirty="0">
                <a:latin typeface="Segoe UI" panose="020B0502040204020203" pitchFamily="34" charset="0"/>
              </a:rPr>
              <a:t>p</a:t>
            </a:r>
            <a:r>
              <a:rPr lang="es-419" sz="1600" noProof="0" dirty="0"/>
              <a:t>untos</a:t>
            </a:r>
            <a:r>
              <a:rPr lang="es-419" sz="1500" dirty="0">
                <a:latin typeface="Segoe UI" panose="020B0502040204020203" pitchFamily="34" charset="0"/>
              </a:rPr>
              <a:t> claves.</a:t>
            </a:r>
          </a:p>
          <a:p>
            <a:pPr>
              <a:lnSpc>
                <a:spcPct val="150000"/>
              </a:lnSpc>
              <a:buFont typeface="Arial" panose="020B0604020202020204" pitchFamily="34" charset="0"/>
              <a:buChar char="•"/>
            </a:pPr>
            <a:r>
              <a:rPr lang="es-419" sz="1500" b="1" dirty="0">
                <a:latin typeface="Segoe UI" panose="020B0502040204020203" pitchFamily="34" charset="0"/>
              </a:rPr>
              <a:t>Contexto:</a:t>
            </a:r>
            <a:r>
              <a:rPr lang="es-419" sz="1500" dirty="0">
                <a:latin typeface="Segoe UI" panose="020B0502040204020203" pitchFamily="34" charset="0"/>
              </a:rPr>
              <a:t> Proporciona anotaciones y detalles informativos.</a:t>
            </a:r>
          </a:p>
          <a:p>
            <a:pPr>
              <a:lnSpc>
                <a:spcPct val="150000"/>
              </a:lnSpc>
              <a:buFont typeface="Arial" panose="020B0604020202020204" pitchFamily="34" charset="0"/>
              <a:buChar char="•"/>
            </a:pPr>
            <a:r>
              <a:rPr lang="es-419" sz="1500" b="1" dirty="0">
                <a:latin typeface="Segoe UI" panose="020B0502040204020203" pitchFamily="34" charset="0"/>
              </a:rPr>
              <a:t>Personalización:</a:t>
            </a:r>
            <a:r>
              <a:rPr lang="es-419" sz="1500" dirty="0">
                <a:latin typeface="Segoe UI" panose="020B0502040204020203" pitchFamily="34" charset="0"/>
              </a:rPr>
              <a:t> Integra filtros y funciones de búsqueda.</a:t>
            </a:r>
          </a:p>
        </p:txBody>
      </p:sp>
      <p:sp>
        <p:nvSpPr>
          <p:cNvPr id="5" name="Google Shape;1399;p36">
            <a:extLst>
              <a:ext uri="{FF2B5EF4-FFF2-40B4-BE49-F238E27FC236}">
                <a16:creationId xmlns:a16="http://schemas.microsoft.com/office/drawing/2014/main" id="{C8F0A57F-865C-F358-1132-F662357A5DC1}"/>
              </a:ext>
            </a:extLst>
          </p:cNvPr>
          <p:cNvSpPr/>
          <p:nvPr/>
        </p:nvSpPr>
        <p:spPr>
          <a:xfrm>
            <a:off x="142874" y="164600"/>
            <a:ext cx="11838692" cy="629423"/>
          </a:xfrm>
          <a:prstGeom prst="roundRect">
            <a:avLst>
              <a:gd name="adj" fmla="val 11006"/>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Componentes principales de la visualización de datos</a:t>
            </a:r>
          </a:p>
        </p:txBody>
      </p:sp>
    </p:spTree>
    <p:extLst>
      <p:ext uri="{BB962C8B-B14F-4D97-AF65-F5344CB8AC3E}">
        <p14:creationId xmlns:p14="http://schemas.microsoft.com/office/powerpoint/2010/main" val="323798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BE9F4143-4FAC-AAC4-B21E-2A42F277DB28}"/>
              </a:ext>
            </a:extLst>
          </p:cNvPr>
          <p:cNvGrpSpPr/>
          <p:nvPr/>
        </p:nvGrpSpPr>
        <p:grpSpPr>
          <a:xfrm>
            <a:off x="142874" y="1144520"/>
            <a:ext cx="5917950" cy="1077218"/>
            <a:chOff x="142874" y="1144520"/>
            <a:chExt cx="5917950" cy="1077218"/>
          </a:xfrm>
        </p:grpSpPr>
        <p:sp>
          <p:nvSpPr>
            <p:cNvPr id="8" name="Rectángulo: esquinas redondeadas 7">
              <a:extLst>
                <a:ext uri="{FF2B5EF4-FFF2-40B4-BE49-F238E27FC236}">
                  <a16:creationId xmlns:a16="http://schemas.microsoft.com/office/drawing/2014/main" id="{36E7FA34-E9D4-170E-CBE3-0612E818EE1C}"/>
                </a:ext>
              </a:extLst>
            </p:cNvPr>
            <p:cNvSpPr/>
            <p:nvPr/>
          </p:nvSpPr>
          <p:spPr>
            <a:xfrm>
              <a:off x="142874" y="1144520"/>
              <a:ext cx="5917949" cy="1066800"/>
            </a:xfrm>
            <a:prstGeom prst="roundRect">
              <a:avLst>
                <a:gd name="adj" fmla="val 6381"/>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5" name="CuadroTexto 4">
              <a:extLst>
                <a:ext uri="{FF2B5EF4-FFF2-40B4-BE49-F238E27FC236}">
                  <a16:creationId xmlns:a16="http://schemas.microsoft.com/office/drawing/2014/main" id="{CFC025A7-A90E-3C55-D809-26A9054712B3}"/>
                </a:ext>
              </a:extLst>
            </p:cNvPr>
            <p:cNvSpPr txBox="1"/>
            <p:nvPr/>
          </p:nvSpPr>
          <p:spPr>
            <a:xfrm>
              <a:off x="142875" y="1144520"/>
              <a:ext cx="5917949" cy="1077218"/>
            </a:xfrm>
            <a:prstGeom prst="rect">
              <a:avLst/>
            </a:prstGeom>
            <a:noFill/>
          </p:spPr>
          <p:txBody>
            <a:bodyPr wrap="square">
              <a:spAutoFit/>
            </a:bodyPr>
            <a:lstStyle/>
            <a:p>
              <a:r>
                <a:rPr lang="es-419" sz="1600" dirty="0">
                  <a:latin typeface="Segoe UI" panose="020B0502040204020203" pitchFamily="34" charset="0"/>
                </a:rPr>
                <a:t>Son componentes esenciales de una visualización de datos efectiva. Proporcionan el marco necesario para </a:t>
              </a:r>
              <a:r>
                <a:rPr lang="es-419" sz="1600" b="1" dirty="0">
                  <a:solidFill>
                    <a:srgbClr val="156082"/>
                  </a:solidFill>
                  <a:latin typeface="Segoe UI" panose="020B0502040204020203" pitchFamily="34" charset="0"/>
                </a:rPr>
                <a:t>convertir datos en bruto en una historia significativa</a:t>
              </a:r>
              <a:r>
                <a:rPr lang="es-419" sz="1600" dirty="0">
                  <a:latin typeface="Segoe UI" panose="020B0502040204020203" pitchFamily="34" charset="0"/>
                </a:rPr>
                <a:t>, asegurando que el mensaje sea claramente comprendido e impactante.</a:t>
              </a:r>
            </a:p>
          </p:txBody>
        </p:sp>
      </p:grpSp>
      <p:sp>
        <p:nvSpPr>
          <p:cNvPr id="3" name="CuadroTexto 2">
            <a:extLst>
              <a:ext uri="{FF2B5EF4-FFF2-40B4-BE49-F238E27FC236}">
                <a16:creationId xmlns:a16="http://schemas.microsoft.com/office/drawing/2014/main" id="{2CB135B6-9E5E-FAB0-990B-A63D84CBAB38}"/>
              </a:ext>
            </a:extLst>
          </p:cNvPr>
          <p:cNvSpPr txBox="1"/>
          <p:nvPr/>
        </p:nvSpPr>
        <p:spPr>
          <a:xfrm>
            <a:off x="142874" y="2496735"/>
            <a:ext cx="6274051" cy="2954976"/>
          </a:xfrm>
          <a:prstGeom prst="rect">
            <a:avLst/>
          </a:prstGeom>
          <a:noFill/>
        </p:spPr>
        <p:txBody>
          <a:bodyPr wrap="square">
            <a:spAutoFit/>
          </a:bodyPr>
          <a:lstStyle/>
          <a:p>
            <a:r>
              <a:rPr lang="es-419" b="1" dirty="0">
                <a:latin typeface="Segoe UI" panose="020B0502040204020203" pitchFamily="34" charset="0"/>
              </a:rPr>
              <a:t>Elementos esenciales para contar historias con datos:</a:t>
            </a:r>
          </a:p>
          <a:p>
            <a:pPr>
              <a:lnSpc>
                <a:spcPct val="150000"/>
              </a:lnSpc>
              <a:buFont typeface="Arial" panose="020B0604020202020204" pitchFamily="34" charset="0"/>
              <a:buChar char="•"/>
            </a:pPr>
            <a:r>
              <a:rPr lang="es-419" sz="1600" b="1" dirty="0">
                <a:latin typeface="Segoe UI" panose="020B0502040204020203" pitchFamily="34" charset="0"/>
              </a:rPr>
              <a:t>Título:</a:t>
            </a:r>
            <a:r>
              <a:rPr lang="es-419" sz="1600" dirty="0">
                <a:latin typeface="Segoe UI" panose="020B0502040204020203" pitchFamily="34" charset="0"/>
              </a:rPr>
              <a:t> Claro y orientado a la narrativa.</a:t>
            </a:r>
          </a:p>
          <a:p>
            <a:pPr>
              <a:lnSpc>
                <a:spcPct val="150000"/>
              </a:lnSpc>
              <a:buFont typeface="Arial" panose="020B0604020202020204" pitchFamily="34" charset="0"/>
              <a:buChar char="•"/>
            </a:pPr>
            <a:r>
              <a:rPr lang="es-419" sz="1600" b="1" dirty="0">
                <a:latin typeface="Segoe UI" panose="020B0502040204020203" pitchFamily="34" charset="0"/>
              </a:rPr>
              <a:t>Anotaciones:</a:t>
            </a:r>
            <a:r>
              <a:rPr lang="es-419" sz="1600" dirty="0">
                <a:latin typeface="Segoe UI" panose="020B0502040204020203" pitchFamily="34" charset="0"/>
              </a:rPr>
              <a:t> Destaca los puntos claves.</a:t>
            </a:r>
          </a:p>
          <a:p>
            <a:pPr>
              <a:lnSpc>
                <a:spcPct val="150000"/>
              </a:lnSpc>
              <a:buFont typeface="Arial" panose="020B0604020202020204" pitchFamily="34" charset="0"/>
              <a:buChar char="•"/>
            </a:pPr>
            <a:r>
              <a:rPr lang="es-419" sz="1600" b="1" dirty="0">
                <a:latin typeface="Segoe UI" panose="020B0502040204020203" pitchFamily="34" charset="0"/>
              </a:rPr>
              <a:t>Contexto:</a:t>
            </a:r>
            <a:r>
              <a:rPr lang="es-419" sz="1600" dirty="0">
                <a:latin typeface="Segoe UI" panose="020B0502040204020203" pitchFamily="34" charset="0"/>
              </a:rPr>
              <a:t> Incluye referencias históricas y puntos de comparación.</a:t>
            </a:r>
          </a:p>
          <a:p>
            <a:pPr>
              <a:lnSpc>
                <a:spcPct val="150000"/>
              </a:lnSpc>
              <a:buFont typeface="Arial" panose="020B0604020202020204" pitchFamily="34" charset="0"/>
              <a:buChar char="•"/>
            </a:pPr>
            <a:r>
              <a:rPr lang="es-419" sz="1600" b="1" dirty="0">
                <a:latin typeface="Segoe UI" panose="020B0502040204020203" pitchFamily="34" charset="0"/>
              </a:rPr>
              <a:t>Flujo:</a:t>
            </a:r>
            <a:r>
              <a:rPr lang="es-419" sz="1600" dirty="0">
                <a:latin typeface="Segoe UI" panose="020B0502040204020203" pitchFamily="34" charset="0"/>
              </a:rPr>
              <a:t> Orden lógico de los datos.</a:t>
            </a:r>
          </a:p>
          <a:p>
            <a:pPr>
              <a:lnSpc>
                <a:spcPct val="150000"/>
              </a:lnSpc>
              <a:buFont typeface="Arial" panose="020B0604020202020204" pitchFamily="34" charset="0"/>
              <a:buChar char="•"/>
            </a:pPr>
            <a:r>
              <a:rPr lang="es-419" sz="1600" b="1" dirty="0">
                <a:latin typeface="Segoe UI" panose="020B0502040204020203" pitchFamily="34" charset="0"/>
              </a:rPr>
              <a:t>Narrativa:</a:t>
            </a:r>
            <a:r>
              <a:rPr lang="es-419" sz="1600" dirty="0">
                <a:latin typeface="Segoe UI" panose="020B0502040204020203" pitchFamily="34" charset="0"/>
              </a:rPr>
              <a:t> Aborda problemas y soluciones.</a:t>
            </a:r>
          </a:p>
          <a:p>
            <a:pPr>
              <a:lnSpc>
                <a:spcPct val="150000"/>
              </a:lnSpc>
              <a:buFont typeface="Arial" panose="020B0604020202020204" pitchFamily="34" charset="0"/>
              <a:buChar char="•"/>
            </a:pPr>
            <a:r>
              <a:rPr lang="es-419" sz="1600" b="1" dirty="0">
                <a:latin typeface="Segoe UI" panose="020B0502040204020203" pitchFamily="34" charset="0"/>
              </a:rPr>
              <a:t>Resumen:</a:t>
            </a:r>
            <a:r>
              <a:rPr lang="es-419" sz="1600" dirty="0">
                <a:latin typeface="Segoe UI" panose="020B0502040204020203" pitchFamily="34" charset="0"/>
              </a:rPr>
              <a:t> Refuerza el mensaje principal.</a:t>
            </a:r>
          </a:p>
          <a:p>
            <a:pPr>
              <a:lnSpc>
                <a:spcPct val="150000"/>
              </a:lnSpc>
              <a:buFont typeface="Arial" panose="020B0604020202020204" pitchFamily="34" charset="0"/>
              <a:buChar char="•"/>
            </a:pPr>
            <a:r>
              <a:rPr lang="es-419" sz="1600" b="1" dirty="0">
                <a:latin typeface="Segoe UI" panose="020B0502040204020203" pitchFamily="34" charset="0"/>
              </a:rPr>
              <a:t>Citas:</a:t>
            </a:r>
            <a:r>
              <a:rPr lang="es-419" sz="1600" dirty="0">
                <a:latin typeface="Segoe UI" panose="020B0502040204020203" pitchFamily="34" charset="0"/>
              </a:rPr>
              <a:t> Fuentes de datos transparentes.</a:t>
            </a:r>
          </a:p>
        </p:txBody>
      </p:sp>
      <p:pic>
        <p:nvPicPr>
          <p:cNvPr id="10" name="Imagen 9" descr="Imagen de la pantalla de un celular de un mensaje en letras negras&#10;&#10;Descripción generada automáticamente con confianza baja">
            <a:extLst>
              <a:ext uri="{FF2B5EF4-FFF2-40B4-BE49-F238E27FC236}">
                <a16:creationId xmlns:a16="http://schemas.microsoft.com/office/drawing/2014/main" id="{E0F8FB78-708A-7CB5-9F66-FD17CA1C20E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8119" r="5589" b="8269"/>
          <a:stretch/>
        </p:blipFill>
        <p:spPr>
          <a:xfrm>
            <a:off x="6274051" y="0"/>
            <a:ext cx="5917949" cy="6858000"/>
          </a:xfrm>
          <a:prstGeom prst="rect">
            <a:avLst/>
          </a:prstGeom>
        </p:spPr>
      </p:pic>
      <p:sp>
        <p:nvSpPr>
          <p:cNvPr id="12" name="Google Shape;1399;p36">
            <a:extLst>
              <a:ext uri="{FF2B5EF4-FFF2-40B4-BE49-F238E27FC236}">
                <a16:creationId xmlns:a16="http://schemas.microsoft.com/office/drawing/2014/main" id="{B456FF57-8DC6-7326-A7F8-F00CF285A243}"/>
              </a:ext>
            </a:extLst>
          </p:cNvPr>
          <p:cNvSpPr/>
          <p:nvPr/>
        </p:nvSpPr>
        <p:spPr>
          <a:xfrm>
            <a:off x="142875" y="164600"/>
            <a:ext cx="5917948" cy="837522"/>
          </a:xfrm>
          <a:prstGeom prst="roundRect">
            <a:avLst>
              <a:gd name="adj" fmla="val 7731"/>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Narrativa y contexto en la visualización de datos</a:t>
            </a:r>
          </a:p>
        </p:txBody>
      </p:sp>
    </p:spTree>
    <p:extLst>
      <p:ext uri="{BB962C8B-B14F-4D97-AF65-F5344CB8AC3E}">
        <p14:creationId xmlns:p14="http://schemas.microsoft.com/office/powerpoint/2010/main" val="320602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DF09C-CFF3-21D1-B7ED-CAB94C4AB7F1}"/>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4CBC47FD-779E-5717-430E-0B65A8408DC6}"/>
              </a:ext>
            </a:extLst>
          </p:cNvPr>
          <p:cNvPicPr>
            <a:picLocks noChangeAspect="1"/>
          </p:cNvPicPr>
          <p:nvPr/>
        </p:nvPicPr>
        <p:blipFill>
          <a:blip r:embed="rId2">
            <a:extLst>
              <a:ext uri="{28A0092B-C50C-407E-A947-70E740481C1C}">
                <a14:useLocalDpi xmlns:a14="http://schemas.microsoft.com/office/drawing/2010/main" val="0"/>
              </a:ext>
            </a:extLst>
          </a:blip>
          <a:srcRect l="53458" r="6173"/>
          <a:stretch/>
        </p:blipFill>
        <p:spPr>
          <a:xfrm>
            <a:off x="8010144" y="0"/>
            <a:ext cx="4180332" cy="6858000"/>
          </a:xfrm>
          <a:prstGeom prst="rect">
            <a:avLst/>
          </a:prstGeom>
        </p:spPr>
      </p:pic>
      <p:sp>
        <p:nvSpPr>
          <p:cNvPr id="3" name="CuadroTexto 2">
            <a:extLst>
              <a:ext uri="{FF2B5EF4-FFF2-40B4-BE49-F238E27FC236}">
                <a16:creationId xmlns:a16="http://schemas.microsoft.com/office/drawing/2014/main" id="{8B42EE9D-FD94-D757-A2C4-EDBC2D20767F}"/>
              </a:ext>
            </a:extLst>
          </p:cNvPr>
          <p:cNvSpPr txBox="1"/>
          <p:nvPr/>
        </p:nvSpPr>
        <p:spPr>
          <a:xfrm>
            <a:off x="92771" y="1070403"/>
            <a:ext cx="8091107" cy="3970318"/>
          </a:xfrm>
          <a:prstGeom prst="rect">
            <a:avLst/>
          </a:prstGeom>
          <a:noFill/>
        </p:spPr>
        <p:txBody>
          <a:bodyPr wrap="square">
            <a:spAutoFit/>
          </a:bodyPr>
          <a:lstStyle/>
          <a:p>
            <a:r>
              <a:rPr lang="es-419" sz="1400" b="1" dirty="0">
                <a:solidFill>
                  <a:srgbClr val="156082"/>
                </a:solidFill>
                <a:latin typeface="Segoe UI" panose="020B0502040204020203" pitchFamily="34" charset="0"/>
              </a:rPr>
              <a:t>1. Mejora en la toma de decisiones</a:t>
            </a:r>
          </a:p>
          <a:p>
            <a:r>
              <a:rPr lang="es-419" sz="1400" dirty="0">
                <a:latin typeface="Segoe UI" panose="020B0502040204020203" pitchFamily="34" charset="0"/>
              </a:rPr>
              <a:t>La visualización de datos ofrece una alternativa clara, transformando datos complejos en visuales </a:t>
            </a:r>
          </a:p>
          <a:p>
            <a:r>
              <a:rPr lang="es-419" sz="1400" dirty="0">
                <a:latin typeface="Segoe UI" panose="020B0502040204020203" pitchFamily="34" charset="0"/>
              </a:rPr>
              <a:t>fácilmente comprensibles. Esto permite decisiones más rápidas e informadas.</a:t>
            </a:r>
          </a:p>
          <a:p>
            <a:endParaRPr lang="es-419" sz="1400" dirty="0">
              <a:latin typeface="Segoe UI" panose="020B0502040204020203" pitchFamily="34" charset="0"/>
            </a:endParaRPr>
          </a:p>
          <a:p>
            <a:r>
              <a:rPr lang="es-419" sz="1400" b="1" dirty="0">
                <a:solidFill>
                  <a:srgbClr val="156082"/>
                </a:solidFill>
                <a:latin typeface="Segoe UI" panose="020B0502040204020203" pitchFamily="34" charset="0"/>
              </a:rPr>
              <a:t>2. Interacción mejorada con los datos</a:t>
            </a:r>
          </a:p>
          <a:p>
            <a:r>
              <a:rPr lang="es-419" sz="1400" dirty="0">
                <a:latin typeface="Segoe UI" panose="020B0502040204020203" pitchFamily="34" charset="0"/>
              </a:rPr>
              <a:t>A diferencia de gráficos estáticos, las herramientas de visualización permiten a los usuarios explorar </a:t>
            </a:r>
          </a:p>
          <a:p>
            <a:r>
              <a:rPr lang="es-419" sz="1400" dirty="0">
                <a:latin typeface="Segoe UI" panose="020B0502040204020203" pitchFamily="34" charset="0"/>
              </a:rPr>
              <a:t>los datos, ajustar parámetros y ver resultados al instante. Esto fomenta una comprensión más </a:t>
            </a:r>
          </a:p>
          <a:p>
            <a:r>
              <a:rPr lang="es-419" sz="1400" dirty="0">
                <a:latin typeface="Segoe UI" panose="020B0502040204020203" pitchFamily="34" charset="0"/>
              </a:rPr>
              <a:t>profunda y una mayor accesibilidad de los datos.</a:t>
            </a:r>
          </a:p>
          <a:p>
            <a:endParaRPr lang="es-419" sz="1400" dirty="0">
              <a:latin typeface="Segoe UI" panose="020B0502040204020203" pitchFamily="34" charset="0"/>
            </a:endParaRPr>
          </a:p>
          <a:p>
            <a:r>
              <a:rPr lang="es-419" sz="1400" b="1" dirty="0">
                <a:solidFill>
                  <a:srgbClr val="156082"/>
                </a:solidFill>
                <a:latin typeface="Segoe UI" panose="020B0502040204020203" pitchFamily="34" charset="0"/>
              </a:rPr>
              <a:t>3. Identificación inmediata de errores</a:t>
            </a:r>
          </a:p>
          <a:p>
            <a:r>
              <a:rPr lang="es-419" sz="1400" dirty="0">
                <a:latin typeface="Segoe UI" panose="020B0502040204020203" pitchFamily="34" charset="0"/>
              </a:rPr>
              <a:t>Al transformar datos en formatos visuales, podemos identificar discrepancias que podrían pasar desapercibidas en hojas de cálculo o informes, asegurando la integridad de los datos para una </a:t>
            </a:r>
          </a:p>
          <a:p>
            <a:r>
              <a:rPr lang="es-419" sz="1400" dirty="0">
                <a:latin typeface="Segoe UI" panose="020B0502040204020203" pitchFamily="34" charset="0"/>
              </a:rPr>
              <a:t>mejor toma de decisiones.</a:t>
            </a:r>
          </a:p>
          <a:p>
            <a:endParaRPr lang="es-419" sz="1400" dirty="0">
              <a:latin typeface="Segoe UI" panose="020B0502040204020203" pitchFamily="34" charset="0"/>
            </a:endParaRPr>
          </a:p>
          <a:p>
            <a:r>
              <a:rPr lang="es-419" sz="1400" b="1" dirty="0">
                <a:solidFill>
                  <a:srgbClr val="156082"/>
                </a:solidFill>
                <a:latin typeface="Segoe UI" panose="020B0502040204020203" pitchFamily="34" charset="0"/>
              </a:rPr>
              <a:t>4. Accesibilidad para no expertos</a:t>
            </a:r>
          </a:p>
          <a:p>
            <a:r>
              <a:rPr lang="es-419" sz="1400" dirty="0">
                <a:latin typeface="Segoe UI" panose="020B0502040204020203" pitchFamily="34" charset="0"/>
              </a:rPr>
              <a:t>La visualización de datos reduce la brecha entre datos complejos y una audiencia más amplia. </a:t>
            </a:r>
          </a:p>
          <a:p>
            <a:r>
              <a:rPr lang="es-419" sz="1400" dirty="0">
                <a:latin typeface="Segoe UI" panose="020B0502040204020203" pitchFamily="34" charset="0"/>
              </a:rPr>
              <a:t>Al transformar datos en bruto en visuales intuitivos, permite que personas no expertas comprendan </a:t>
            </a:r>
          </a:p>
          <a:p>
            <a:r>
              <a:rPr lang="es-419" sz="1400" dirty="0" err="1">
                <a:latin typeface="Segoe UI" panose="020B0502040204020203" pitchFamily="34" charset="0"/>
              </a:rPr>
              <a:t>insights</a:t>
            </a:r>
            <a:r>
              <a:rPr lang="es-419" sz="1400" dirty="0">
                <a:latin typeface="Segoe UI" panose="020B0502040204020203" pitchFamily="34" charset="0"/>
              </a:rPr>
              <a:t> claves y contribuyan a decisiones más inclusivas.</a:t>
            </a:r>
          </a:p>
        </p:txBody>
      </p:sp>
      <p:grpSp>
        <p:nvGrpSpPr>
          <p:cNvPr id="14" name="Grupo 13">
            <a:extLst>
              <a:ext uri="{FF2B5EF4-FFF2-40B4-BE49-F238E27FC236}">
                <a16:creationId xmlns:a16="http://schemas.microsoft.com/office/drawing/2014/main" id="{84860616-EA68-EE3C-CFED-4400511B695D}"/>
              </a:ext>
            </a:extLst>
          </p:cNvPr>
          <p:cNvGrpSpPr/>
          <p:nvPr/>
        </p:nvGrpSpPr>
        <p:grpSpPr>
          <a:xfrm>
            <a:off x="92771" y="5438361"/>
            <a:ext cx="7907273" cy="1032855"/>
            <a:chOff x="92771" y="5438361"/>
            <a:chExt cx="7907273" cy="1032855"/>
          </a:xfrm>
        </p:grpSpPr>
        <p:sp>
          <p:nvSpPr>
            <p:cNvPr id="16" name="Rectángulo: esquinas redondeadas 15">
              <a:extLst>
                <a:ext uri="{FF2B5EF4-FFF2-40B4-BE49-F238E27FC236}">
                  <a16:creationId xmlns:a16="http://schemas.microsoft.com/office/drawing/2014/main" id="{CF47BD61-196A-8141-EFAD-6D9B729AD775}"/>
                </a:ext>
              </a:extLst>
            </p:cNvPr>
            <p:cNvSpPr/>
            <p:nvPr/>
          </p:nvSpPr>
          <p:spPr>
            <a:xfrm>
              <a:off x="92773" y="5438361"/>
              <a:ext cx="7816787" cy="1015663"/>
            </a:xfrm>
            <a:prstGeom prst="roundRect">
              <a:avLst>
                <a:gd name="adj" fmla="val 5690"/>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Y" dirty="0"/>
                <a:t> </a:t>
              </a:r>
            </a:p>
          </p:txBody>
        </p:sp>
        <p:sp>
          <p:nvSpPr>
            <p:cNvPr id="6" name="CuadroTexto 5">
              <a:extLst>
                <a:ext uri="{FF2B5EF4-FFF2-40B4-BE49-F238E27FC236}">
                  <a16:creationId xmlns:a16="http://schemas.microsoft.com/office/drawing/2014/main" id="{A4CC639A-32A6-CDC9-DA8C-673BF8E4FD9E}"/>
                </a:ext>
              </a:extLst>
            </p:cNvPr>
            <p:cNvSpPr txBox="1"/>
            <p:nvPr/>
          </p:nvSpPr>
          <p:spPr>
            <a:xfrm>
              <a:off x="92771" y="5455553"/>
              <a:ext cx="7907273" cy="1015663"/>
            </a:xfrm>
            <a:prstGeom prst="rect">
              <a:avLst/>
            </a:prstGeom>
            <a:noFill/>
          </p:spPr>
          <p:txBody>
            <a:bodyPr wrap="square">
              <a:spAutoFit/>
            </a:bodyPr>
            <a:lstStyle/>
            <a:p>
              <a:r>
                <a:rPr lang="es-419" sz="1600" b="1" dirty="0">
                  <a:latin typeface="Segoe UI" panose="020B0502040204020203" pitchFamily="34" charset="0"/>
                </a:rPr>
                <a:t>Conclusión</a:t>
              </a:r>
              <a:endParaRPr lang="es-419" sz="1800" b="1" dirty="0">
                <a:latin typeface="Segoe UI" panose="020B0502040204020203" pitchFamily="34" charset="0"/>
              </a:endParaRPr>
            </a:p>
            <a:p>
              <a:r>
                <a:rPr lang="es-419" sz="1400" dirty="0">
                  <a:latin typeface="Segoe UI" panose="020B0502040204020203" pitchFamily="34" charset="0"/>
                </a:rPr>
                <a:t>La visualización de datos no se trata solo de gráficos bonitos; es una herramienta que transforma datos complejos en interpretaciones accionables, mejora la toma de decisiones y </a:t>
              </a:r>
            </a:p>
            <a:p>
              <a:r>
                <a:rPr lang="es-419" sz="1400" dirty="0">
                  <a:latin typeface="Segoe UI" panose="020B0502040204020203" pitchFamily="34" charset="0"/>
                </a:rPr>
                <a:t>fomenta una comprensión más amplia entre todas las partes interesadas.</a:t>
              </a:r>
            </a:p>
          </p:txBody>
        </p:sp>
      </p:grpSp>
      <p:sp>
        <p:nvSpPr>
          <p:cNvPr id="4" name="Google Shape;1399;p36">
            <a:extLst>
              <a:ext uri="{FF2B5EF4-FFF2-40B4-BE49-F238E27FC236}">
                <a16:creationId xmlns:a16="http://schemas.microsoft.com/office/drawing/2014/main" id="{5CC12544-BAD8-9090-A232-2D159189708E}"/>
              </a:ext>
            </a:extLst>
          </p:cNvPr>
          <p:cNvSpPr/>
          <p:nvPr/>
        </p:nvSpPr>
        <p:spPr>
          <a:xfrm>
            <a:off x="92771" y="279487"/>
            <a:ext cx="7816789" cy="591527"/>
          </a:xfrm>
          <a:prstGeom prst="roundRect">
            <a:avLst>
              <a:gd name="adj" fmla="val 11374"/>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Beneficios de la visualización de datos</a:t>
            </a:r>
          </a:p>
        </p:txBody>
      </p:sp>
    </p:spTree>
    <p:extLst>
      <p:ext uri="{BB962C8B-B14F-4D97-AF65-F5344CB8AC3E}">
        <p14:creationId xmlns:p14="http://schemas.microsoft.com/office/powerpoint/2010/main" val="1334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A51830EF-A447-3E3A-8654-6A5BC21BE8A9}"/>
              </a:ext>
            </a:extLst>
          </p:cNvPr>
          <p:cNvSpPr txBox="1"/>
          <p:nvPr/>
        </p:nvSpPr>
        <p:spPr>
          <a:xfrm>
            <a:off x="10240" y="1671670"/>
            <a:ext cx="6565989" cy="1624520"/>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s-419" sz="3400" b="1" i="0" u="none" strike="noStrike" baseline="0" noProof="0" dirty="0">
              <a:latin typeface="+mj-lt"/>
              <a:ea typeface="+mj-ea"/>
              <a:cs typeface="+mj-cs"/>
            </a:endParaRPr>
          </a:p>
        </p:txBody>
      </p:sp>
      <p:pic>
        <p:nvPicPr>
          <p:cNvPr id="7" name="Picture 6" descr="Fórmulas matemáticas complejas en una pizarra">
            <a:extLst>
              <a:ext uri="{FF2B5EF4-FFF2-40B4-BE49-F238E27FC236}">
                <a16:creationId xmlns:a16="http://schemas.microsoft.com/office/drawing/2014/main" id="{EAF2F9BF-DC86-B26A-313A-BB6E10183C7E}"/>
              </a:ext>
            </a:extLst>
          </p:cNvPr>
          <p:cNvPicPr>
            <a:picLocks noChangeAspect="1"/>
          </p:cNvPicPr>
          <p:nvPr/>
        </p:nvPicPr>
        <p:blipFill>
          <a:blip r:embed="rId2"/>
          <a:srcRect l="29556" t="-1" r="10557" b="-1"/>
          <a:stretch/>
        </p:blipFill>
        <p:spPr>
          <a:xfrm>
            <a:off x="6572816" y="1"/>
            <a:ext cx="5626009" cy="6858000"/>
          </a:xfrm>
          <a:prstGeom prst="rect">
            <a:avLst/>
          </a:prstGeom>
        </p:spPr>
      </p:pic>
      <p:sp>
        <p:nvSpPr>
          <p:cNvPr id="4" name="CuadroTexto 3">
            <a:extLst>
              <a:ext uri="{FF2B5EF4-FFF2-40B4-BE49-F238E27FC236}">
                <a16:creationId xmlns:a16="http://schemas.microsoft.com/office/drawing/2014/main" id="{87A54D9B-5D2E-40B0-A8BF-1BC9E804978E}"/>
              </a:ext>
            </a:extLst>
          </p:cNvPr>
          <p:cNvSpPr txBox="1"/>
          <p:nvPr/>
        </p:nvSpPr>
        <p:spPr>
          <a:xfrm>
            <a:off x="1" y="2368912"/>
            <a:ext cx="6572815" cy="3416320"/>
          </a:xfrm>
          <a:prstGeom prst="rect">
            <a:avLst/>
          </a:prstGeom>
          <a:noFill/>
        </p:spPr>
        <p:txBody>
          <a:bodyPr wrap="square">
            <a:spAutoFit/>
          </a:bodyPr>
          <a:lstStyle/>
          <a:p>
            <a:pPr algn="l"/>
            <a:r>
              <a:rPr lang="es-419" sz="1600" b="0" i="0" u="none" strike="noStrike" baseline="0" dirty="0">
                <a:solidFill>
                  <a:srgbClr val="000000"/>
                </a:solidFill>
                <a:latin typeface="Segoe UI" panose="020B0502040204020203" pitchFamily="34" charset="0"/>
              </a:rPr>
              <a:t>Para la mayoría de las personas</a:t>
            </a:r>
            <a:r>
              <a:rPr lang="es-419" sz="1600" b="0" i="0" u="none" strike="noStrike" baseline="0" dirty="0">
                <a:solidFill>
                  <a:srgbClr val="418B9C"/>
                </a:solidFill>
                <a:latin typeface="Segoe UI" panose="020B0502040204020203" pitchFamily="34" charset="0"/>
              </a:rPr>
              <a:t>, </a:t>
            </a:r>
            <a:r>
              <a:rPr lang="es-419" sz="1600" b="0" i="0" u="none" strike="noStrike" baseline="0" dirty="0">
                <a:solidFill>
                  <a:srgbClr val="156082"/>
                </a:solidFill>
                <a:latin typeface="Segoe UI" panose="020B0502040204020203" pitchFamily="34" charset="0"/>
              </a:rPr>
              <a:t>recordar una historia es más</a:t>
            </a:r>
          </a:p>
          <a:p>
            <a:pPr algn="l"/>
            <a:r>
              <a:rPr lang="es-419" sz="1600" b="0" i="0" u="none" strike="noStrike" baseline="0" dirty="0">
                <a:solidFill>
                  <a:srgbClr val="156082"/>
                </a:solidFill>
                <a:latin typeface="Segoe UI" panose="020B0502040204020203" pitchFamily="34" charset="0"/>
              </a:rPr>
              <a:t>fácil y agradable que limitarse a citar una estadística.</a:t>
            </a:r>
          </a:p>
          <a:p>
            <a:pPr algn="l"/>
            <a:endParaRPr lang="es-419" sz="800" b="0" i="0" u="none" strike="noStrike" baseline="0" dirty="0">
              <a:solidFill>
                <a:srgbClr val="000000"/>
              </a:solidFill>
              <a:latin typeface="Segoe UI" panose="020B0502040204020203" pitchFamily="34" charset="0"/>
            </a:endParaRPr>
          </a:p>
          <a:p>
            <a:pPr algn="l"/>
            <a:r>
              <a:rPr lang="es-419" sz="1600" b="0" i="0" u="none" strike="noStrike" baseline="0" dirty="0">
                <a:solidFill>
                  <a:srgbClr val="000000"/>
                </a:solidFill>
                <a:latin typeface="Segoe UI" panose="020B0502040204020203" pitchFamily="34" charset="0"/>
              </a:rPr>
              <a:t>Da </a:t>
            </a:r>
            <a:r>
              <a:rPr lang="es-419" sz="1600" b="0" i="0" u="none" strike="noStrike" baseline="0" dirty="0">
                <a:solidFill>
                  <a:srgbClr val="156082"/>
                </a:solidFill>
                <a:latin typeface="Segoe UI" panose="020B0502040204020203" pitchFamily="34" charset="0"/>
              </a:rPr>
              <a:t>sentido</a:t>
            </a:r>
            <a:r>
              <a:rPr lang="es-419" sz="1600" b="0" i="0" u="none" strike="noStrike" baseline="0" dirty="0">
                <a:solidFill>
                  <a:srgbClr val="418B9C"/>
                </a:solidFill>
                <a:latin typeface="Segoe UI" panose="020B0502040204020203" pitchFamily="34" charset="0"/>
              </a:rPr>
              <a:t> </a:t>
            </a:r>
            <a:r>
              <a:rPr lang="es-419" sz="1600" b="0" i="0" u="none" strike="noStrike" baseline="0" dirty="0">
                <a:solidFill>
                  <a:srgbClr val="000000"/>
                </a:solidFill>
                <a:latin typeface="Segoe UI" panose="020B0502040204020203" pitchFamily="34" charset="0"/>
              </a:rPr>
              <a:t>a los datos.</a:t>
            </a:r>
          </a:p>
          <a:p>
            <a:pPr algn="l"/>
            <a:endParaRPr lang="es-419" sz="800" dirty="0">
              <a:solidFill>
                <a:srgbClr val="171923"/>
              </a:solidFill>
              <a:latin typeface="Segoe UI" panose="020B0502040204020203" pitchFamily="34" charset="0"/>
            </a:endParaRPr>
          </a:p>
          <a:p>
            <a:pPr algn="l"/>
            <a:r>
              <a:rPr lang="es-419" sz="1600" b="0" i="0" u="none" strike="noStrike" baseline="0" dirty="0">
                <a:solidFill>
                  <a:srgbClr val="171923"/>
                </a:solidFill>
                <a:latin typeface="Segoe UI" panose="020B0502040204020203" pitchFamily="34" charset="0"/>
              </a:rPr>
              <a:t>Además de ser visualmente atractiva, la narración de</a:t>
            </a:r>
          </a:p>
          <a:p>
            <a:pPr algn="l"/>
            <a:r>
              <a:rPr lang="es-419" sz="1600" b="0" i="0" u="none" strike="noStrike" baseline="0" dirty="0">
                <a:solidFill>
                  <a:srgbClr val="171923"/>
                </a:solidFill>
                <a:latin typeface="Segoe UI" panose="020B0502040204020203" pitchFamily="34" charset="0"/>
              </a:rPr>
              <a:t>datos también refuerza la </a:t>
            </a:r>
            <a:r>
              <a:rPr lang="es-419" sz="1600" b="0" i="0" u="none" strike="noStrike" baseline="0" dirty="0">
                <a:solidFill>
                  <a:srgbClr val="156082"/>
                </a:solidFill>
                <a:latin typeface="Segoe UI" panose="020B0502040204020203" pitchFamily="34" charset="0"/>
              </a:rPr>
              <a:t>credibilidad</a:t>
            </a:r>
            <a:r>
              <a:rPr lang="es-419" sz="1600" b="0" i="0" u="none" strike="noStrike" baseline="0" dirty="0">
                <a:solidFill>
                  <a:srgbClr val="418B9C"/>
                </a:solidFill>
                <a:latin typeface="Segoe UI" panose="020B0502040204020203" pitchFamily="34" charset="0"/>
              </a:rPr>
              <a:t>.</a:t>
            </a:r>
          </a:p>
          <a:p>
            <a:pPr algn="l"/>
            <a:endParaRPr lang="es-419" sz="800" b="0" i="0" u="none" strike="noStrike" baseline="0" dirty="0">
              <a:solidFill>
                <a:srgbClr val="171923"/>
              </a:solidFill>
              <a:latin typeface="Segoe UI" panose="020B0502040204020203" pitchFamily="34" charset="0"/>
            </a:endParaRPr>
          </a:p>
          <a:p>
            <a:pPr algn="l"/>
            <a:r>
              <a:rPr lang="es-419" sz="1600" b="0" i="0" u="none" strike="noStrike" baseline="0" dirty="0">
                <a:solidFill>
                  <a:srgbClr val="156082"/>
                </a:solidFill>
                <a:latin typeface="Segoe UI" panose="020B0502040204020203" pitchFamily="34" charset="0"/>
              </a:rPr>
              <a:t>Atrae y retiene la atención </a:t>
            </a:r>
            <a:r>
              <a:rPr lang="es-419" sz="1600" b="0" i="0" u="none" strike="noStrike" baseline="0" dirty="0">
                <a:solidFill>
                  <a:srgbClr val="000000"/>
                </a:solidFill>
                <a:latin typeface="Segoe UI" panose="020B0502040204020203" pitchFamily="34" charset="0"/>
              </a:rPr>
              <a:t>de la gente hacia la</a:t>
            </a:r>
          </a:p>
          <a:p>
            <a:pPr algn="l"/>
            <a:r>
              <a:rPr lang="es-419" sz="1600" b="0" i="0" u="none" strike="noStrike" baseline="0" dirty="0">
                <a:solidFill>
                  <a:srgbClr val="000000"/>
                </a:solidFill>
                <a:latin typeface="Segoe UI" panose="020B0502040204020203" pitchFamily="34" charset="0"/>
              </a:rPr>
              <a:t>información contenida en informes, encuestas, etc</a:t>
            </a:r>
            <a:r>
              <a:rPr lang="es-419" sz="1600" dirty="0">
                <a:solidFill>
                  <a:srgbClr val="000000"/>
                </a:solidFill>
                <a:latin typeface="Segoe UI" panose="020B0502040204020203" pitchFamily="34" charset="0"/>
              </a:rPr>
              <a:t>.</a:t>
            </a:r>
          </a:p>
          <a:p>
            <a:pPr algn="l"/>
            <a:endParaRPr lang="es-419" sz="800" b="0" i="0" u="none" strike="noStrike" baseline="0" dirty="0">
              <a:solidFill>
                <a:srgbClr val="000000"/>
              </a:solidFill>
              <a:latin typeface="Segoe UI" panose="020B0502040204020203" pitchFamily="34" charset="0"/>
            </a:endParaRPr>
          </a:p>
          <a:p>
            <a:pPr algn="l"/>
            <a:r>
              <a:rPr lang="es-419" sz="1600" dirty="0">
                <a:solidFill>
                  <a:srgbClr val="000000"/>
                </a:solidFill>
                <a:latin typeface="Segoe UI" panose="020B0502040204020203" pitchFamily="34" charset="0"/>
              </a:rPr>
              <a:t>G</a:t>
            </a:r>
            <a:r>
              <a:rPr lang="es-419" sz="1600" b="0" i="0" u="none" strike="noStrike" baseline="0" dirty="0">
                <a:solidFill>
                  <a:srgbClr val="000000"/>
                </a:solidFill>
                <a:latin typeface="Segoe UI" panose="020B0502040204020203" pitchFamily="34" charset="0"/>
              </a:rPr>
              <a:t>arantiza el alcance y la </a:t>
            </a:r>
            <a:r>
              <a:rPr lang="es-419" sz="1600" b="0" i="0" u="none" strike="noStrike" baseline="0" dirty="0">
                <a:solidFill>
                  <a:srgbClr val="156082"/>
                </a:solidFill>
                <a:latin typeface="Segoe UI" panose="020B0502040204020203" pitchFamily="34" charset="0"/>
              </a:rPr>
              <a:t>memorización de los </a:t>
            </a:r>
            <a:r>
              <a:rPr lang="en-US" sz="1600" b="0" i="0" u="none" strike="noStrike" baseline="0" noProof="0" dirty="0">
                <a:solidFill>
                  <a:srgbClr val="156082"/>
                </a:solidFill>
                <a:latin typeface="Segoe UI" panose="020B0502040204020203" pitchFamily="34" charset="0"/>
              </a:rPr>
              <a:t>insights</a:t>
            </a:r>
            <a:r>
              <a:rPr lang="es-419" sz="1600" b="0" i="0" u="none" strike="noStrike" baseline="0" dirty="0">
                <a:solidFill>
                  <a:srgbClr val="418B9C"/>
                </a:solidFill>
                <a:latin typeface="Segoe UI" panose="020B0502040204020203" pitchFamily="34" charset="0"/>
              </a:rPr>
              <a:t>.</a:t>
            </a:r>
          </a:p>
          <a:p>
            <a:pPr algn="l"/>
            <a:endParaRPr lang="es-419" sz="800" b="0" i="0" u="none" strike="noStrike" baseline="0" dirty="0">
              <a:solidFill>
                <a:srgbClr val="418B9C"/>
              </a:solidFill>
              <a:latin typeface="Segoe UI" panose="020B0502040204020203" pitchFamily="34" charset="0"/>
            </a:endParaRPr>
          </a:p>
          <a:p>
            <a:pPr algn="l"/>
            <a:r>
              <a:rPr lang="es-419" sz="1600" dirty="0">
                <a:solidFill>
                  <a:srgbClr val="156082"/>
                </a:solidFill>
                <a:latin typeface="Segoe UI" panose="020B0502040204020203" pitchFamily="34" charset="0"/>
              </a:rPr>
              <a:t>I</a:t>
            </a:r>
            <a:r>
              <a:rPr lang="es-419" sz="1600" b="0" i="0" u="none" strike="noStrike" baseline="0" dirty="0">
                <a:solidFill>
                  <a:srgbClr val="156082"/>
                </a:solidFill>
                <a:latin typeface="Segoe UI" panose="020B0502040204020203" pitchFamily="34" charset="0"/>
              </a:rPr>
              <a:t>nvolucra al público </a:t>
            </a:r>
            <a:r>
              <a:rPr lang="es-419" sz="1600" b="0" i="0" u="none" strike="noStrike" baseline="0" dirty="0">
                <a:solidFill>
                  <a:srgbClr val="000000"/>
                </a:solidFill>
                <a:latin typeface="Segoe UI" panose="020B0502040204020203" pitchFamily="34" charset="0"/>
              </a:rPr>
              <a:t>objetivo y logra la comprensión de</a:t>
            </a:r>
          </a:p>
          <a:p>
            <a:pPr algn="l"/>
            <a:r>
              <a:rPr lang="es-419" sz="1600" b="0" i="0" u="none" strike="noStrike" baseline="0" dirty="0">
                <a:solidFill>
                  <a:srgbClr val="000000"/>
                </a:solidFill>
                <a:latin typeface="Segoe UI" panose="020B0502040204020203" pitchFamily="34" charset="0"/>
              </a:rPr>
              <a:t>los mensajes clave para generar conocimiento de forma</a:t>
            </a:r>
          </a:p>
          <a:p>
            <a:pPr algn="l"/>
            <a:r>
              <a:rPr lang="es-419" sz="1600" b="0" i="0" u="none" strike="noStrike" baseline="0" noProof="0" dirty="0">
                <a:solidFill>
                  <a:srgbClr val="000000"/>
                </a:solidFill>
                <a:latin typeface="Segoe UI" panose="020B0502040204020203" pitchFamily="34" charset="0"/>
              </a:rPr>
              <a:t>Amena.</a:t>
            </a:r>
            <a:endParaRPr lang="en-US" sz="1600" dirty="0">
              <a:latin typeface="Segoe UI" panose="020B0502040204020203" pitchFamily="34" charset="0"/>
            </a:endParaRPr>
          </a:p>
        </p:txBody>
      </p:sp>
      <p:sp>
        <p:nvSpPr>
          <p:cNvPr id="15" name="Google Shape;1399;p36">
            <a:extLst>
              <a:ext uri="{FF2B5EF4-FFF2-40B4-BE49-F238E27FC236}">
                <a16:creationId xmlns:a16="http://schemas.microsoft.com/office/drawing/2014/main" id="{50D3D903-D7A9-6DB3-D3BD-F9F20AA2ED24}"/>
              </a:ext>
            </a:extLst>
          </p:cNvPr>
          <p:cNvSpPr/>
          <p:nvPr/>
        </p:nvSpPr>
        <p:spPr>
          <a:xfrm>
            <a:off x="10240" y="751235"/>
            <a:ext cx="6280832" cy="837522"/>
          </a:xfrm>
          <a:prstGeom prst="roundRect">
            <a:avLst>
              <a:gd name="adj" fmla="val 1755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3200" b="1" noProof="0" dirty="0">
                <a:solidFill>
                  <a:srgbClr val="156082"/>
                </a:solidFill>
                <a:latin typeface="Segoe UI" panose="020B0502040204020203" pitchFamily="34" charset="0"/>
                <a:ea typeface="Segoe UI Black" panose="020B0A02040204020203" pitchFamily="34" charset="0"/>
                <a:cs typeface="Segoe UI" panose="020B0502040204020203" pitchFamily="34" charset="0"/>
              </a:rPr>
              <a:t>¿Por qué</a:t>
            </a:r>
          </a:p>
          <a:p>
            <a:pPr marL="0" lvl="0" indent="0" rtl="0">
              <a:spcBef>
                <a:spcPts val="0"/>
              </a:spcBef>
              <a:spcAft>
                <a:spcPts val="0"/>
              </a:spcAft>
              <a:buNone/>
            </a:pPr>
            <a:r>
              <a:rPr lang="es-419" sz="3200" b="1" noProof="0" dirty="0">
                <a:solidFill>
                  <a:srgbClr val="156082"/>
                </a:solidFill>
                <a:latin typeface="Segoe UI" panose="020B0502040204020203" pitchFamily="34" charset="0"/>
                <a:ea typeface="Segoe UI Black" panose="020B0A02040204020203" pitchFamily="34" charset="0"/>
                <a:cs typeface="Segoe UI" panose="020B0502040204020203" pitchFamily="34" charset="0"/>
              </a:rPr>
              <a:t>contar historias con datos?</a:t>
            </a:r>
          </a:p>
        </p:txBody>
      </p:sp>
    </p:spTree>
    <p:extLst>
      <p:ext uri="{BB962C8B-B14F-4D97-AF65-F5344CB8AC3E}">
        <p14:creationId xmlns:p14="http://schemas.microsoft.com/office/powerpoint/2010/main" val="2315207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F1743-5AD4-2E00-CB56-A452284751D2}"/>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157F3D0-9255-E69A-022E-C49B761EB3D0}"/>
              </a:ext>
            </a:extLst>
          </p:cNvPr>
          <p:cNvSpPr txBox="1"/>
          <p:nvPr/>
        </p:nvSpPr>
        <p:spPr>
          <a:xfrm>
            <a:off x="1018615" y="1934051"/>
            <a:ext cx="11027664" cy="3447098"/>
          </a:xfrm>
          <a:prstGeom prst="rect">
            <a:avLst/>
          </a:prstGeom>
          <a:noFill/>
        </p:spPr>
        <p:txBody>
          <a:bodyPr wrap="square">
            <a:spAutoFit/>
          </a:bodyPr>
          <a:lstStyle/>
          <a:p>
            <a:pPr algn="l"/>
            <a:r>
              <a:rPr lang="en-US" b="1" i="0" u="none" strike="noStrike" baseline="0" dirty="0" err="1">
                <a:solidFill>
                  <a:srgbClr val="000000"/>
                </a:solidFill>
                <a:latin typeface="Segoe UI" panose="020B0502040204020203" pitchFamily="34" charset="0"/>
              </a:rPr>
              <a:t>Visualización</a:t>
            </a:r>
            <a:r>
              <a:rPr lang="en-US" b="1" i="0" u="none" strike="noStrike" baseline="0" dirty="0">
                <a:solidFill>
                  <a:srgbClr val="000000"/>
                </a:solidFill>
                <a:latin typeface="Segoe UI" panose="020B0502040204020203" pitchFamily="34" charset="0"/>
              </a:rPr>
              <a:t> de </a:t>
            </a:r>
            <a:r>
              <a:rPr lang="en-US" b="1" i="0" u="none" strike="noStrike" baseline="0" dirty="0" err="1">
                <a:solidFill>
                  <a:srgbClr val="000000"/>
                </a:solidFill>
                <a:latin typeface="Segoe UI" panose="020B0502040204020203" pitchFamily="34" charset="0"/>
              </a:rPr>
              <a:t>datos</a:t>
            </a:r>
            <a:r>
              <a:rPr lang="en-US" b="1" i="0" u="none" strike="noStrike" baseline="0" dirty="0">
                <a:solidFill>
                  <a:srgbClr val="000000"/>
                </a:solidFill>
                <a:latin typeface="Segoe UI" panose="020B0502040204020203" pitchFamily="34" charset="0"/>
              </a:rPr>
              <a:t> | </a:t>
            </a:r>
            <a:r>
              <a:rPr lang="en-US" b="1" i="0" u="none" strike="noStrike" baseline="0" dirty="0" err="1">
                <a:solidFill>
                  <a:srgbClr val="000000"/>
                </a:solidFill>
                <a:latin typeface="Segoe UI" panose="020B0502040204020203" pitchFamily="34" charset="0"/>
              </a:rPr>
              <a:t>Personajes</a:t>
            </a:r>
            <a:endParaRPr lang="en-US" b="1" i="0" u="none" strike="noStrike" baseline="0" dirty="0">
              <a:solidFill>
                <a:srgbClr val="000000"/>
              </a:solidFill>
              <a:latin typeface="Segoe UI" panose="020B0502040204020203" pitchFamily="34" charset="0"/>
            </a:endParaRPr>
          </a:p>
          <a:p>
            <a:pPr algn="l"/>
            <a:r>
              <a:rPr lang="es-419" sz="1600" b="0" i="0" u="none" strike="noStrike" baseline="0" dirty="0">
                <a:solidFill>
                  <a:srgbClr val="000000"/>
                </a:solidFill>
                <a:latin typeface="Segoe UI" panose="020B0502040204020203" pitchFamily="34" charset="0"/>
              </a:rPr>
              <a:t>¿Cómo hace que la historia sea visualmente atractiva? </a:t>
            </a:r>
            <a:r>
              <a:rPr lang="es-419" sz="1600" b="1" i="0" u="none" strike="noStrike" baseline="0" dirty="0">
                <a:solidFill>
                  <a:srgbClr val="156082"/>
                </a:solidFill>
                <a:latin typeface="Segoe UI" panose="020B0502040204020203" pitchFamily="34" charset="0"/>
              </a:rPr>
              <a:t>¿Utilizas gráficos o iconografía? </a:t>
            </a:r>
            <a:r>
              <a:rPr lang="es-419" sz="1600" b="0" i="0" u="none" strike="noStrike" baseline="0" dirty="0">
                <a:solidFill>
                  <a:srgbClr val="000000"/>
                </a:solidFill>
                <a:latin typeface="Segoe UI" panose="020B0502040204020203" pitchFamily="34" charset="0"/>
              </a:rPr>
              <a:t>Eso no significa que no pueda</a:t>
            </a:r>
          </a:p>
          <a:p>
            <a:pPr algn="l"/>
            <a:r>
              <a:rPr lang="es-419" sz="1600" b="0" i="0" u="none" strike="noStrike" baseline="0" dirty="0">
                <a:solidFill>
                  <a:srgbClr val="000000"/>
                </a:solidFill>
                <a:latin typeface="Segoe UI" panose="020B0502040204020203" pitchFamily="34" charset="0"/>
              </a:rPr>
              <a:t>ser una tabla o información muy árida, pero más vale que tenga un componente visual. La narración es la historia en sí:</a:t>
            </a:r>
          </a:p>
          <a:p>
            <a:pPr algn="l"/>
            <a:r>
              <a:rPr lang="es-419" sz="1600" b="1" i="0" u="none" strike="noStrike" baseline="0" dirty="0">
                <a:solidFill>
                  <a:srgbClr val="156082"/>
                </a:solidFill>
                <a:latin typeface="Segoe UI" panose="020B0502040204020203" pitchFamily="34" charset="0"/>
              </a:rPr>
              <a:t>quién, qué, dónde, por qué.</a:t>
            </a:r>
            <a:r>
              <a:rPr lang="es-419" sz="1600" b="0" i="0" u="none" strike="noStrike" baseline="0" dirty="0">
                <a:solidFill>
                  <a:srgbClr val="156082"/>
                </a:solidFill>
                <a:latin typeface="Segoe UI" panose="020B0502040204020203" pitchFamily="34" charset="0"/>
              </a:rPr>
              <a:t> </a:t>
            </a:r>
            <a:r>
              <a:rPr lang="es-419" sz="1600" b="0" i="0" u="none" strike="noStrike" baseline="0" dirty="0">
                <a:solidFill>
                  <a:srgbClr val="000000"/>
                </a:solidFill>
                <a:latin typeface="Segoe UI" panose="020B0502040204020203" pitchFamily="34" charset="0"/>
              </a:rPr>
              <a:t>Es el arco emocional.</a:t>
            </a:r>
          </a:p>
          <a:p>
            <a:pPr algn="l"/>
            <a:endParaRPr lang="es-419" b="0" i="0" u="none" strike="noStrike" baseline="0" dirty="0">
              <a:solidFill>
                <a:srgbClr val="000000"/>
              </a:solidFill>
              <a:latin typeface="Segoe UI" panose="020B0502040204020203" pitchFamily="34" charset="0"/>
            </a:endParaRPr>
          </a:p>
          <a:p>
            <a:pPr algn="l"/>
            <a:r>
              <a:rPr lang="en-US" b="1" i="0" u="none" strike="noStrike" baseline="0" dirty="0" err="1">
                <a:solidFill>
                  <a:srgbClr val="000000"/>
                </a:solidFill>
                <a:latin typeface="Segoe UI" panose="020B0502040204020203" pitchFamily="34" charset="0"/>
              </a:rPr>
              <a:t>Narrativa</a:t>
            </a:r>
            <a:endParaRPr lang="en-US" b="1" i="0" u="none" strike="noStrike" baseline="0" dirty="0">
              <a:solidFill>
                <a:srgbClr val="000000"/>
              </a:solidFill>
              <a:latin typeface="Segoe UI" panose="020B0502040204020203" pitchFamily="34" charset="0"/>
            </a:endParaRPr>
          </a:p>
          <a:p>
            <a:pPr algn="l"/>
            <a:r>
              <a:rPr lang="es-419" sz="1600" b="0" i="0" u="none" strike="noStrike" baseline="0" dirty="0">
                <a:solidFill>
                  <a:srgbClr val="000000"/>
                </a:solidFill>
                <a:latin typeface="Segoe UI" panose="020B0502040204020203" pitchFamily="34" charset="0"/>
              </a:rPr>
              <a:t>Una narración, escrita o verbal, conocida como </a:t>
            </a:r>
            <a:r>
              <a:rPr lang="es-419" sz="1600" b="0" i="0" u="none" strike="noStrike" baseline="0" dirty="0" err="1">
                <a:solidFill>
                  <a:srgbClr val="000000"/>
                </a:solidFill>
                <a:latin typeface="Segoe UI" panose="020B0502040204020203" pitchFamily="34" charset="0"/>
              </a:rPr>
              <a:t>storyline</a:t>
            </a:r>
            <a:r>
              <a:rPr lang="es-419" sz="1600" b="0" i="0" u="none" strike="noStrike" baseline="0" dirty="0">
                <a:solidFill>
                  <a:srgbClr val="000000"/>
                </a:solidFill>
                <a:latin typeface="Segoe UI" panose="020B0502040204020203" pitchFamily="34" charset="0"/>
              </a:rPr>
              <a:t>, </a:t>
            </a:r>
            <a:r>
              <a:rPr lang="es-419" sz="1600" b="1" i="0" u="none" strike="noStrike" baseline="0" dirty="0">
                <a:solidFill>
                  <a:srgbClr val="156082"/>
                </a:solidFill>
                <a:latin typeface="Segoe UI" panose="020B0502040204020203" pitchFamily="34" charset="0"/>
              </a:rPr>
              <a:t>es una forma asertiva de utilizar los datos para</a:t>
            </a:r>
          </a:p>
          <a:p>
            <a:pPr algn="l"/>
            <a:r>
              <a:rPr lang="es-419" sz="1600" b="1" i="0" u="none" strike="noStrike" baseline="0" dirty="0">
                <a:solidFill>
                  <a:srgbClr val="156082"/>
                </a:solidFill>
                <a:latin typeface="Segoe UI" panose="020B0502040204020203" pitchFamily="34" charset="0"/>
              </a:rPr>
              <a:t>comunicar las percepciones obtenidas</a:t>
            </a:r>
            <a:r>
              <a:rPr lang="es-419" sz="1600" b="0" i="0" u="none" strike="noStrike" baseline="0" dirty="0">
                <a:solidFill>
                  <a:srgbClr val="156082"/>
                </a:solidFill>
                <a:latin typeface="Segoe UI" panose="020B0502040204020203" pitchFamily="34" charset="0"/>
              </a:rPr>
              <a:t> </a:t>
            </a:r>
            <a:r>
              <a:rPr lang="es-419" sz="1600" b="0" i="0" u="none" strike="noStrike" baseline="0" dirty="0">
                <a:solidFill>
                  <a:srgbClr val="000000"/>
                </a:solidFill>
                <a:latin typeface="Segoe UI" panose="020B0502040204020203" pitchFamily="34" charset="0"/>
              </a:rPr>
              <a:t>a partir de ellos y crear un contexto que inspire a su audiencia.</a:t>
            </a:r>
          </a:p>
          <a:p>
            <a:pPr algn="l"/>
            <a:endParaRPr lang="en-US" b="1" i="0" u="none" strike="noStrike" baseline="0" dirty="0">
              <a:solidFill>
                <a:srgbClr val="000000"/>
              </a:solidFill>
              <a:latin typeface="Segoe UI" panose="020B0502040204020203" pitchFamily="34" charset="0"/>
            </a:endParaRPr>
          </a:p>
          <a:p>
            <a:pPr algn="l"/>
            <a:r>
              <a:rPr lang="en-US" b="1" i="0" u="none" strike="noStrike" baseline="0" dirty="0" err="1">
                <a:solidFill>
                  <a:srgbClr val="000000"/>
                </a:solidFill>
                <a:latin typeface="Segoe UI" panose="020B0502040204020203" pitchFamily="34" charset="0"/>
              </a:rPr>
              <a:t>Contexto</a:t>
            </a:r>
            <a:endParaRPr lang="en-US" b="1" i="0" u="none" strike="noStrike" baseline="0" dirty="0">
              <a:solidFill>
                <a:srgbClr val="000000"/>
              </a:solidFill>
              <a:latin typeface="Segoe UI" panose="020B0502040204020203" pitchFamily="34" charset="0"/>
            </a:endParaRPr>
          </a:p>
          <a:p>
            <a:pPr algn="l"/>
            <a:r>
              <a:rPr lang="es-419" sz="1600" b="1" i="0" u="none" strike="noStrike" baseline="0" dirty="0">
                <a:solidFill>
                  <a:srgbClr val="156082"/>
                </a:solidFill>
                <a:latin typeface="Segoe UI" panose="020B0502040204020203" pitchFamily="34" charset="0"/>
              </a:rPr>
              <a:t>Es lo que necesitan saber las personas que escuchan esta historia</a:t>
            </a:r>
            <a:r>
              <a:rPr lang="es-419" sz="1600" b="0" i="0" u="none" strike="noStrike" baseline="0" dirty="0">
                <a:solidFill>
                  <a:srgbClr val="418B9C"/>
                </a:solidFill>
                <a:latin typeface="Segoe UI" panose="020B0502040204020203" pitchFamily="34" charset="0"/>
              </a:rPr>
              <a:t>. </a:t>
            </a:r>
            <a:r>
              <a:rPr lang="es-419" sz="1600" b="0" i="0" u="none" strike="noStrike" baseline="0" dirty="0">
                <a:solidFill>
                  <a:srgbClr val="000000"/>
                </a:solidFill>
                <a:latin typeface="Segoe UI" panose="020B0502040204020203" pitchFamily="34" charset="0"/>
              </a:rPr>
              <a:t>"Por qué un representante de ventas siempre supera a todos los demás" es un ejemplo del contexto de una historia de datos. Ser capaz de contextualizar los datos en forma de relato permite que la gente se interese más por ellos y entienda qué acción se deriva de ellos.</a:t>
            </a:r>
            <a:endParaRPr lang="en-US" sz="1600" dirty="0">
              <a:latin typeface="Segoe UI" panose="020B0502040204020203" pitchFamily="34" charset="0"/>
            </a:endParaRPr>
          </a:p>
        </p:txBody>
      </p:sp>
      <p:sp>
        <p:nvSpPr>
          <p:cNvPr id="4" name="CuadroTexto 3">
            <a:extLst>
              <a:ext uri="{FF2B5EF4-FFF2-40B4-BE49-F238E27FC236}">
                <a16:creationId xmlns:a16="http://schemas.microsoft.com/office/drawing/2014/main" id="{DE2546AE-2738-5EB6-7931-0BF33FFF48F6}"/>
              </a:ext>
            </a:extLst>
          </p:cNvPr>
          <p:cNvSpPr txBox="1"/>
          <p:nvPr/>
        </p:nvSpPr>
        <p:spPr>
          <a:xfrm>
            <a:off x="77467" y="1025616"/>
            <a:ext cx="10629900" cy="369332"/>
          </a:xfrm>
          <a:prstGeom prst="rect">
            <a:avLst/>
          </a:prstGeom>
          <a:noFill/>
        </p:spPr>
        <p:txBody>
          <a:bodyPr wrap="square">
            <a:spAutoFit/>
          </a:bodyPr>
          <a:lstStyle/>
          <a:p>
            <a:r>
              <a:rPr lang="es-419" b="1" i="0" u="none" strike="noStrike" baseline="0" dirty="0">
                <a:solidFill>
                  <a:srgbClr val="000000"/>
                </a:solidFill>
                <a:latin typeface="Segoe UI" panose="020B0502040204020203" pitchFamily="34" charset="0"/>
              </a:rPr>
              <a:t>La narración de datos se compone de </a:t>
            </a:r>
            <a:r>
              <a:rPr lang="es-419" b="1" i="0" u="none" strike="noStrike" baseline="0" dirty="0">
                <a:solidFill>
                  <a:srgbClr val="156082"/>
                </a:solidFill>
                <a:latin typeface="Segoe UI" panose="020B0502040204020203" pitchFamily="34" charset="0"/>
              </a:rPr>
              <a:t>visualización de datos, narración y contexto</a:t>
            </a:r>
          </a:p>
        </p:txBody>
      </p:sp>
      <p:pic>
        <p:nvPicPr>
          <p:cNvPr id="6" name="Imagen 5" descr="Forma&#10;&#10;Descripción generada automáticamente con confianza baja">
            <a:extLst>
              <a:ext uri="{FF2B5EF4-FFF2-40B4-BE49-F238E27FC236}">
                <a16:creationId xmlns:a16="http://schemas.microsoft.com/office/drawing/2014/main" id="{C78F2C77-7D2B-0409-907C-01B1CA0DA28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2875" y="4439597"/>
            <a:ext cx="720000" cy="720000"/>
          </a:xfrm>
          <a:prstGeom prst="rect">
            <a:avLst/>
          </a:prstGeom>
        </p:spPr>
      </p:pic>
      <p:pic>
        <p:nvPicPr>
          <p:cNvPr id="8" name="Imagen 7" descr="Forma&#10;&#10;Descripción generada automáticamente con confianza baja">
            <a:extLst>
              <a:ext uri="{FF2B5EF4-FFF2-40B4-BE49-F238E27FC236}">
                <a16:creationId xmlns:a16="http://schemas.microsoft.com/office/drawing/2014/main" id="{1E9E7FE0-558D-F995-9B49-B47EC7BEC76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2875" y="3293131"/>
            <a:ext cx="720000" cy="720000"/>
          </a:xfrm>
          <a:prstGeom prst="rect">
            <a:avLst/>
          </a:prstGeom>
        </p:spPr>
      </p:pic>
      <p:pic>
        <p:nvPicPr>
          <p:cNvPr id="10" name="Imagen 9" descr="Forma&#10;&#10;Descripción generada automáticamente con confianza baja">
            <a:extLst>
              <a:ext uri="{FF2B5EF4-FFF2-40B4-BE49-F238E27FC236}">
                <a16:creationId xmlns:a16="http://schemas.microsoft.com/office/drawing/2014/main" id="{917C3C94-5EBC-947A-3E09-5406A8EA52A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2875" y="2045705"/>
            <a:ext cx="720000" cy="720000"/>
          </a:xfrm>
          <a:prstGeom prst="rect">
            <a:avLst/>
          </a:prstGeom>
        </p:spPr>
      </p:pic>
      <p:sp>
        <p:nvSpPr>
          <p:cNvPr id="2" name="Google Shape;1399;p36">
            <a:extLst>
              <a:ext uri="{FF2B5EF4-FFF2-40B4-BE49-F238E27FC236}">
                <a16:creationId xmlns:a16="http://schemas.microsoft.com/office/drawing/2014/main" id="{F94C09AA-7B41-32A7-DB70-FE8E2E069BC2}"/>
              </a:ext>
            </a:extLst>
          </p:cNvPr>
          <p:cNvSpPr/>
          <p:nvPr/>
        </p:nvSpPr>
        <p:spPr>
          <a:xfrm>
            <a:off x="77467" y="45389"/>
            <a:ext cx="11968812" cy="837522"/>
          </a:xfrm>
          <a:prstGeom prst="roundRect">
            <a:avLst>
              <a:gd name="adj" fmla="val 9915"/>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419" sz="2400" b="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rPr>
              <a:t>Elementos</a:t>
            </a:r>
          </a:p>
          <a:p>
            <a:pPr marL="0" lvl="0" indent="0" rtl="0">
              <a:spcBef>
                <a:spcPts val="0"/>
              </a:spcBef>
              <a:spcAft>
                <a:spcPts val="0"/>
              </a:spcAft>
              <a:buNone/>
            </a:pPr>
            <a:r>
              <a:rPr lang="es-419" sz="2400" i="1" noProof="0" dirty="0" err="1">
                <a:solidFill>
                  <a:schemeClr val="bg1"/>
                </a:solidFill>
                <a:latin typeface="Segoe UI" panose="020B0502040204020203" pitchFamily="34" charset="0"/>
                <a:ea typeface="Segoe UI Black" panose="020B0A02040204020203" pitchFamily="34" charset="0"/>
                <a:cs typeface="Segoe UI" panose="020B0502040204020203" pitchFamily="34" charset="0"/>
              </a:rPr>
              <a:t>Storytelling</a:t>
            </a:r>
            <a:endParaRPr lang="es-419" sz="2400" i="1" noProof="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122660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Imagen que contiene Texto&#10;&#10;Descripción generada automáticamente">
            <a:extLst>
              <a:ext uri="{FF2B5EF4-FFF2-40B4-BE49-F238E27FC236}">
                <a16:creationId xmlns:a16="http://schemas.microsoft.com/office/drawing/2014/main" id="{70D36040-E68F-2514-F10D-201CCFC79F67}"/>
              </a:ext>
            </a:extLst>
          </p:cNvPr>
          <p:cNvPicPr>
            <a:picLocks noChangeAspect="1"/>
          </p:cNvPicPr>
          <p:nvPr/>
        </p:nvPicPr>
        <p:blipFill>
          <a:blip r:embed="rId2">
            <a:extLst>
              <a:ext uri="{28A0092B-C50C-407E-A947-70E740481C1C}">
                <a14:useLocalDpi xmlns:a14="http://schemas.microsoft.com/office/drawing/2010/main" val="0"/>
              </a:ext>
            </a:extLst>
          </a:blip>
          <a:srcRect t="1541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86315"/>
            <a:ext cx="12192000" cy="736551"/>
          </a:xfrm>
          <a:prstGeom prst="rect">
            <a:avLst/>
          </a:prstGeom>
          <a:solidFill>
            <a:srgbClr val="156082">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5E9EB656-DC86-09E4-14AD-FA0D4A5F9C6A}"/>
              </a:ext>
            </a:extLst>
          </p:cNvPr>
          <p:cNvSpPr txBox="1"/>
          <p:nvPr/>
        </p:nvSpPr>
        <p:spPr>
          <a:xfrm>
            <a:off x="523875" y="283413"/>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100" b="1" dirty="0">
                <a:solidFill>
                  <a:schemeClr val="bg1"/>
                </a:solidFill>
                <a:latin typeface="+mj-lt"/>
                <a:ea typeface="+mj-ea"/>
                <a:cs typeface="+mj-cs"/>
              </a:rPr>
              <a:t>¿</a:t>
            </a:r>
            <a:r>
              <a:rPr lang="en-US" sz="3100" b="1" dirty="0" err="1">
                <a:solidFill>
                  <a:schemeClr val="bg1"/>
                </a:solidFill>
                <a:latin typeface="+mj-lt"/>
                <a:ea typeface="+mj-ea"/>
                <a:cs typeface="+mj-cs"/>
              </a:rPr>
              <a:t>Qué</a:t>
            </a:r>
            <a:r>
              <a:rPr lang="en-US" sz="3100" b="1" dirty="0">
                <a:solidFill>
                  <a:schemeClr val="bg1"/>
                </a:solidFill>
                <a:latin typeface="+mj-lt"/>
                <a:ea typeface="+mj-ea"/>
                <a:cs typeface="+mj-cs"/>
              </a:rPr>
              <a:t> me </a:t>
            </a:r>
            <a:r>
              <a:rPr lang="en-US" sz="3100" b="1" dirty="0" err="1">
                <a:solidFill>
                  <a:schemeClr val="bg1"/>
                </a:solidFill>
                <a:latin typeface="+mj-lt"/>
                <a:ea typeface="+mj-ea"/>
                <a:cs typeface="+mj-cs"/>
              </a:rPr>
              <a:t>hubiera</a:t>
            </a:r>
            <a:r>
              <a:rPr lang="en-US" sz="3100" b="1" dirty="0">
                <a:solidFill>
                  <a:schemeClr val="bg1"/>
                </a:solidFill>
                <a:latin typeface="+mj-lt"/>
                <a:ea typeface="+mj-ea"/>
                <a:cs typeface="+mj-cs"/>
              </a:rPr>
              <a:t> </a:t>
            </a:r>
            <a:r>
              <a:rPr lang="en-US" sz="3100" b="1" dirty="0" err="1">
                <a:solidFill>
                  <a:schemeClr val="bg1"/>
                </a:solidFill>
                <a:latin typeface="+mj-lt"/>
                <a:ea typeface="+mj-ea"/>
                <a:cs typeface="+mj-cs"/>
              </a:rPr>
              <a:t>gustado</a:t>
            </a:r>
            <a:r>
              <a:rPr lang="en-US" sz="3100" b="1" dirty="0">
                <a:solidFill>
                  <a:schemeClr val="bg1"/>
                </a:solidFill>
                <a:latin typeface="+mj-lt"/>
                <a:ea typeface="+mj-ea"/>
                <a:cs typeface="+mj-cs"/>
              </a:rPr>
              <a:t> que me </a:t>
            </a:r>
            <a:r>
              <a:rPr lang="en-US" sz="3100" b="1" dirty="0" err="1">
                <a:solidFill>
                  <a:schemeClr val="bg1"/>
                </a:solidFill>
                <a:latin typeface="+mj-lt"/>
                <a:ea typeface="+mj-ea"/>
                <a:cs typeface="+mj-cs"/>
              </a:rPr>
              <a:t>cuenten</a:t>
            </a:r>
            <a:r>
              <a:rPr lang="en-US" sz="3100" b="1" dirty="0">
                <a:solidFill>
                  <a:schemeClr val="bg1"/>
                </a:solidFill>
                <a:latin typeface="+mj-lt"/>
                <a:ea typeface="+mj-ea"/>
                <a:cs typeface="+mj-cs"/>
              </a:rPr>
              <a:t> al </a:t>
            </a:r>
            <a:r>
              <a:rPr lang="en-US" sz="3100" b="1" dirty="0" err="1">
                <a:solidFill>
                  <a:schemeClr val="bg1"/>
                </a:solidFill>
                <a:latin typeface="+mj-lt"/>
                <a:ea typeface="+mj-ea"/>
                <a:cs typeface="+mj-cs"/>
              </a:rPr>
              <a:t>empezar</a:t>
            </a:r>
            <a:r>
              <a:rPr lang="en-US" sz="3100" b="1" dirty="0">
                <a:solidFill>
                  <a:schemeClr val="bg1"/>
                </a:solidFill>
                <a:latin typeface="+mj-lt"/>
                <a:ea typeface="+mj-ea"/>
                <a:cs typeface="+mj-cs"/>
              </a:rPr>
              <a:t> </a:t>
            </a:r>
            <a:r>
              <a:rPr lang="en-US" sz="3100" b="1" dirty="0" err="1">
                <a:solidFill>
                  <a:schemeClr val="bg1"/>
                </a:solidFill>
                <a:latin typeface="+mj-lt"/>
                <a:ea typeface="+mj-ea"/>
                <a:cs typeface="+mj-cs"/>
              </a:rPr>
              <a:t>en</a:t>
            </a:r>
            <a:r>
              <a:rPr lang="en-US" sz="3100" b="1" dirty="0">
                <a:solidFill>
                  <a:schemeClr val="bg1"/>
                </a:solidFill>
                <a:latin typeface="+mj-lt"/>
                <a:ea typeface="+mj-ea"/>
                <a:cs typeface="+mj-cs"/>
              </a:rPr>
              <a:t> DataViz?</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a:off x="0" y="226628"/>
            <a:ext cx="12192000" cy="0"/>
          </a:xfrm>
          <a:prstGeom prst="line">
            <a:avLst/>
          </a:prstGeom>
          <a:ln w="41275">
            <a:solidFill>
              <a:srgbClr val="156082">
                <a:alpha val="9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a:off x="0" y="1091788"/>
            <a:ext cx="12192000" cy="0"/>
          </a:xfrm>
          <a:prstGeom prst="line">
            <a:avLst/>
          </a:prstGeom>
          <a:ln w="41275">
            <a:solidFill>
              <a:srgbClr val="156082">
                <a:alpha val="9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9525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777</TotalTime>
  <Words>2666</Words>
  <Application>Microsoft Office PowerPoint</Application>
  <PresentationFormat>Panorámica</PresentationFormat>
  <Paragraphs>276</Paragraphs>
  <Slides>24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24</vt:i4>
      </vt:variant>
    </vt:vector>
  </HeadingPairs>
  <TitlesOfParts>
    <vt:vector size="27" baseType="lpstr">
      <vt:lpstr>Arial</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Usar Colores intuitivos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Mathias Chaparro</dc:creator>
  <cp:lastModifiedBy>Mathias Chaparro</cp:lastModifiedBy>
  <cp:revision>40</cp:revision>
  <dcterms:created xsi:type="dcterms:W3CDTF">2025-01-23T23:22:35Z</dcterms:created>
  <dcterms:modified xsi:type="dcterms:W3CDTF">2025-01-28T21:01:23Z</dcterms:modified>
</cp:coreProperties>
</file>